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61" r:id="rId3"/>
    <p:sldId id="287" r:id="rId4"/>
    <p:sldId id="282" r:id="rId5"/>
    <p:sldId id="288" r:id="rId6"/>
    <p:sldId id="260" r:id="rId7"/>
    <p:sldId id="257" r:id="rId8"/>
    <p:sldId id="286" r:id="rId9"/>
    <p:sldId id="277" r:id="rId10"/>
    <p:sldId id="258" r:id="rId11"/>
    <p:sldId id="275" r:id="rId12"/>
    <p:sldId id="276" r:id="rId13"/>
    <p:sldId id="267" r:id="rId14"/>
    <p:sldId id="280" r:id="rId15"/>
    <p:sldId id="281" r:id="rId16"/>
    <p:sldId id="259" r:id="rId17"/>
    <p:sldId id="279" r:id="rId18"/>
    <p:sldId id="283" r:id="rId19"/>
    <p:sldId id="274" r:id="rId20"/>
    <p:sldId id="284" r:id="rId21"/>
    <p:sldId id="285" r:id="rId22"/>
    <p:sldId id="304" r:id="rId23"/>
    <p:sldId id="298" r:id="rId24"/>
    <p:sldId id="299" r:id="rId25"/>
    <p:sldId id="294" r:id="rId26"/>
    <p:sldId id="295" r:id="rId27"/>
    <p:sldId id="302" r:id="rId28"/>
    <p:sldId id="301" r:id="rId29"/>
    <p:sldId id="268" r:id="rId30"/>
    <p:sldId id="269" r:id="rId31"/>
    <p:sldId id="271" r:id="rId32"/>
    <p:sldId id="272" r:id="rId33"/>
    <p:sldId id="273" r:id="rId34"/>
    <p:sldId id="289" r:id="rId35"/>
    <p:sldId id="290" r:id="rId36"/>
    <p:sldId id="291" r:id="rId37"/>
    <p:sldId id="30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3313" autoAdjust="0"/>
  </p:normalViewPr>
  <p:slideViewPr>
    <p:cSldViewPr snapToGrid="0">
      <p:cViewPr varScale="1">
        <p:scale>
          <a:sx n="93" d="100"/>
          <a:sy n="93" d="100"/>
        </p:scale>
        <p:origin x="5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5AA0B-1549-4E26-9E37-90777A71A435}" type="datetimeFigureOut">
              <a:rPr lang="en-US" smtClean="0"/>
              <a:t>8/23/2016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9ED99-57FE-40E2-A989-F21A98F15F88}" type="slidenum">
              <a:rPr lang="en-US" smtClean="0"/>
              <a:t>‹#›</a:t>
            </a:fld>
            <a:endParaRPr lang="en-US" dirty="0"/>
          </a:p>
        </p:txBody>
      </p:sp>
    </p:spTree>
    <p:extLst>
      <p:ext uri="{BB962C8B-B14F-4D97-AF65-F5344CB8AC3E}">
        <p14:creationId xmlns:p14="http://schemas.microsoft.com/office/powerpoint/2010/main" val="424692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represents</a:t>
            </a:r>
            <a:r>
              <a:rPr lang="en-US" baseline="0" dirty="0" smtClean="0"/>
              <a:t> our emphasis on learning for all – students, teachers, paraprofessionals, administrators</a:t>
            </a:r>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2</a:t>
            </a:fld>
            <a:endParaRPr lang="en-US" dirty="0"/>
          </a:p>
        </p:txBody>
      </p:sp>
    </p:spTree>
    <p:extLst>
      <p:ext uri="{BB962C8B-B14F-4D97-AF65-F5344CB8AC3E}">
        <p14:creationId xmlns:p14="http://schemas.microsoft.com/office/powerpoint/2010/main" val="42184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Coaches</a:t>
            </a:r>
            <a:r>
              <a:rPr lang="en-US" baseline="0" dirty="0" smtClean="0"/>
              <a:t> receive support from OTL, BCIU Coaching Collaborative, PIIC statewide mentorship program, virtual networks across the country (Twitter, weekly ed chats), local conferences in literacy/instruction</a:t>
            </a:r>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18</a:t>
            </a:fld>
            <a:endParaRPr lang="en-US" dirty="0"/>
          </a:p>
        </p:txBody>
      </p:sp>
    </p:spTree>
    <p:extLst>
      <p:ext uri="{BB962C8B-B14F-4D97-AF65-F5344CB8AC3E}">
        <p14:creationId xmlns:p14="http://schemas.microsoft.com/office/powerpoint/2010/main" val="2942901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Makes our</a:t>
            </a:r>
            <a:r>
              <a:rPr lang="en-US" baseline="0" dirty="0" smtClean="0"/>
              <a:t> district unique</a:t>
            </a:r>
          </a:p>
          <a:p>
            <a:r>
              <a:rPr lang="en-US" baseline="0" dirty="0" smtClean="0"/>
              <a:t>Over a decade – negotiated with the association to incorporate 15 days of professional learning for all new contracted teachers above and beyond the traditional contractual teacher requirements;</a:t>
            </a:r>
          </a:p>
          <a:p>
            <a:r>
              <a:rPr lang="en-US" baseline="0" dirty="0" smtClean="0"/>
              <a:t>This demonstrates the support of both the association and district to provide meaningful professional learning opportunities for our staff to acclimate them to BASD</a:t>
            </a:r>
          </a:p>
        </p:txBody>
      </p:sp>
      <p:sp>
        <p:nvSpPr>
          <p:cNvPr id="4" name="Slide Number Placeholder 3"/>
          <p:cNvSpPr>
            <a:spLocks noGrp="1"/>
          </p:cNvSpPr>
          <p:nvPr>
            <p:ph type="sldNum" sz="quarter" idx="10"/>
          </p:nvPr>
        </p:nvSpPr>
        <p:spPr/>
        <p:txBody>
          <a:bodyPr/>
          <a:lstStyle/>
          <a:p>
            <a:fld id="{2D49ED99-57FE-40E2-A989-F21A98F15F88}" type="slidenum">
              <a:rPr lang="en-US" smtClean="0"/>
              <a:t>22</a:t>
            </a:fld>
            <a:endParaRPr lang="en-US" dirty="0"/>
          </a:p>
        </p:txBody>
      </p:sp>
    </p:spTree>
    <p:extLst>
      <p:ext uri="{BB962C8B-B14F-4D97-AF65-F5344CB8AC3E}">
        <p14:creationId xmlns:p14="http://schemas.microsoft.com/office/powerpoint/2010/main" val="254782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 dirty="0" smtClean="0"/>
              <a:t>Interactive, group sessions that highlight the 4 C’s and how technology can support each skill.  </a:t>
            </a:r>
          </a:p>
          <a:p>
            <a:pPr lvl="0">
              <a:spcBef>
                <a:spcPts val="0"/>
              </a:spcBef>
              <a:buNone/>
            </a:pPr>
            <a:r>
              <a:rPr lang="en" dirty="0" smtClean="0"/>
              <a:t>Students will..</a:t>
            </a:r>
          </a:p>
          <a:p>
            <a:pPr lvl="0">
              <a:spcBef>
                <a:spcPts val="0"/>
              </a:spcBef>
              <a:buNone/>
            </a:pPr>
            <a:r>
              <a:rPr lang="en" dirty="0" smtClean="0"/>
              <a:t>Communication - Sharing thoughts, questions, ideas, and solutions</a:t>
            </a:r>
          </a:p>
          <a:p>
            <a:pPr lvl="0">
              <a:spcBef>
                <a:spcPts val="0"/>
              </a:spcBef>
              <a:buNone/>
            </a:pPr>
            <a:r>
              <a:rPr lang="en" dirty="0" smtClean="0"/>
              <a:t>Collaboration - Working together to reach a goal — putting talent, expertise, and smarts to work </a:t>
            </a:r>
          </a:p>
          <a:p>
            <a:pPr lvl="0">
              <a:spcBef>
                <a:spcPts val="0"/>
              </a:spcBef>
              <a:buNone/>
            </a:pPr>
            <a:r>
              <a:rPr lang="en" dirty="0" smtClean="0"/>
              <a:t>Critical Thinking</a:t>
            </a:r>
            <a:r>
              <a:rPr lang="en" baseline="0" dirty="0" smtClean="0"/>
              <a:t> - </a:t>
            </a:r>
            <a:r>
              <a:rPr lang="en" dirty="0" smtClean="0"/>
              <a:t>Looking at problems in a new way, linking learning across subjects &amp; disciplines </a:t>
            </a:r>
          </a:p>
          <a:p>
            <a:pPr lvl="0" rtl="0">
              <a:spcBef>
                <a:spcPts val="0"/>
              </a:spcBef>
              <a:buNone/>
            </a:pPr>
            <a:r>
              <a:rPr lang="en" dirty="0" smtClean="0"/>
              <a:t>Creativity</a:t>
            </a:r>
            <a:r>
              <a:rPr lang="en" baseline="0" dirty="0" smtClean="0"/>
              <a:t> -</a:t>
            </a:r>
            <a:r>
              <a:rPr lang="en" dirty="0" smtClean="0"/>
              <a:t>Trying new approaches to get things done that promots innovation &amp; invention</a:t>
            </a:r>
          </a:p>
          <a:p>
            <a:pPr lvl="0">
              <a:spcBef>
                <a:spcPts val="0"/>
              </a:spcBef>
              <a:buNone/>
            </a:pPr>
            <a:endParaRPr lang="en" dirty="0" smtClean="0"/>
          </a:p>
          <a:p>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24</a:t>
            </a:fld>
            <a:endParaRPr lang="en-US" dirty="0"/>
          </a:p>
        </p:txBody>
      </p:sp>
    </p:spTree>
    <p:extLst>
      <p:ext uri="{BB962C8B-B14F-4D97-AF65-F5344CB8AC3E}">
        <p14:creationId xmlns:p14="http://schemas.microsoft.com/office/powerpoint/2010/main" val="3519216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Systematic Instructional Technology Coaching - begins with a goal that is centered around the student.  We have a conversation about instructional design - how will the teacher help students reach the goal?  </a:t>
            </a:r>
          </a:p>
        </p:txBody>
      </p:sp>
    </p:spTree>
    <p:extLst>
      <p:ext uri="{BB962C8B-B14F-4D97-AF65-F5344CB8AC3E}">
        <p14:creationId xmlns:p14="http://schemas.microsoft.com/office/powerpoint/2010/main" val="2222108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Teacher and coach reflect and use student evidence to determine if the goal has been met.</a:t>
            </a:r>
          </a:p>
        </p:txBody>
      </p:sp>
    </p:spTree>
    <p:extLst>
      <p:ext uri="{BB962C8B-B14F-4D97-AF65-F5344CB8AC3E}">
        <p14:creationId xmlns:p14="http://schemas.microsoft.com/office/powerpoint/2010/main" val="386589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20675" rtl="0">
              <a:spcBef>
                <a:spcPts val="0"/>
              </a:spcBef>
              <a:buClr>
                <a:srgbClr val="222222"/>
              </a:buClr>
              <a:buSzPct val="96666"/>
              <a:buFont typeface="Georgia"/>
              <a:buAutoNum type="arabicPeriod"/>
            </a:pPr>
            <a:r>
              <a:rPr lang="en" sz="1200" dirty="0" smtClean="0">
                <a:solidFill>
                  <a:srgbClr val="222222"/>
                </a:solidFill>
                <a:highlight>
                  <a:srgbClr val="FFFFFF"/>
                </a:highlight>
                <a:latin typeface="Georgia"/>
                <a:ea typeface="Georgia"/>
                <a:cs typeface="Georgia"/>
                <a:sym typeface="Georgia"/>
              </a:rPr>
              <a:t>"We encourage our employees, in addition to their regular projects, to spend 20% of their time working on what they think will most benefit Google. This empowers them to be more creative and innovative. Many of our significant advances have happened in this manner."  Google News, Gmail, Google Arts and Culture, Google Glasses</a:t>
            </a:r>
          </a:p>
          <a:p>
            <a:pPr marL="457200" lvl="0" indent="-320675">
              <a:spcBef>
                <a:spcPts val="0"/>
              </a:spcBef>
              <a:buClr>
                <a:srgbClr val="222222"/>
              </a:buClr>
              <a:buSzPct val="96666"/>
              <a:buFont typeface="Georgia"/>
              <a:buAutoNum type="arabicPeriod"/>
            </a:pPr>
            <a:r>
              <a:rPr lang="en" sz="1200" dirty="0" smtClean="0">
                <a:solidFill>
                  <a:srgbClr val="222222"/>
                </a:solidFill>
                <a:highlight>
                  <a:srgbClr val="FFFFFF"/>
                </a:highlight>
                <a:latin typeface="Georgia"/>
                <a:ea typeface="Georgia"/>
                <a:cs typeface="Georgia"/>
                <a:sym typeface="Georgia"/>
              </a:rPr>
              <a:t>Teachers use the design thinking process to determine an educational problem and work towards a solution.  Personalize their learning.</a:t>
            </a:r>
          </a:p>
          <a:p>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27</a:t>
            </a:fld>
            <a:endParaRPr lang="en-US" dirty="0"/>
          </a:p>
        </p:txBody>
      </p:sp>
    </p:spTree>
    <p:extLst>
      <p:ext uri="{BB962C8B-B14F-4D97-AF65-F5344CB8AC3E}">
        <p14:creationId xmlns:p14="http://schemas.microsoft.com/office/powerpoint/2010/main" val="3483124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31</a:t>
            </a:fld>
            <a:endParaRPr lang="en-US" dirty="0"/>
          </a:p>
        </p:txBody>
      </p:sp>
    </p:spTree>
    <p:extLst>
      <p:ext uri="{BB962C8B-B14F-4D97-AF65-F5344CB8AC3E}">
        <p14:creationId xmlns:p14="http://schemas.microsoft.com/office/powerpoint/2010/main" val="4223518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35</a:t>
            </a:fld>
            <a:endParaRPr lang="en-US" dirty="0"/>
          </a:p>
        </p:txBody>
      </p:sp>
    </p:spTree>
    <p:extLst>
      <p:ext uri="{BB962C8B-B14F-4D97-AF65-F5344CB8AC3E}">
        <p14:creationId xmlns:p14="http://schemas.microsoft.com/office/powerpoint/2010/main" val="2229143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37</a:t>
            </a:fld>
            <a:endParaRPr lang="en-US" dirty="0"/>
          </a:p>
        </p:txBody>
      </p:sp>
    </p:spTree>
    <p:extLst>
      <p:ext uri="{BB962C8B-B14F-4D97-AF65-F5344CB8AC3E}">
        <p14:creationId xmlns:p14="http://schemas.microsoft.com/office/powerpoint/2010/main" val="66227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5</a:t>
            </a:fld>
            <a:endParaRPr lang="en-US" dirty="0"/>
          </a:p>
        </p:txBody>
      </p:sp>
    </p:spTree>
    <p:extLst>
      <p:ext uri="{BB962C8B-B14F-4D97-AF65-F5344CB8AC3E}">
        <p14:creationId xmlns:p14="http://schemas.microsoft.com/office/powerpoint/2010/main" val="259877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Represents</a:t>
            </a:r>
            <a:r>
              <a:rPr lang="en-US" baseline="0" dirty="0" smtClean="0"/>
              <a:t> a 5% increase in offerings from 2014-15 to 15-16;</a:t>
            </a:r>
          </a:p>
          <a:p>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6</a:t>
            </a:fld>
            <a:endParaRPr lang="en-US" dirty="0"/>
          </a:p>
        </p:txBody>
      </p:sp>
    </p:spTree>
    <p:extLst>
      <p:ext uri="{BB962C8B-B14F-4D97-AF65-F5344CB8AC3E}">
        <p14:creationId xmlns:p14="http://schemas.microsoft.com/office/powerpoint/2010/main" val="249777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PEC – members</a:t>
            </a:r>
            <a:r>
              <a:rPr lang="en-US" baseline="0" dirty="0" smtClean="0"/>
              <a:t> made up of representatives from each of the ten schools within the district;</a:t>
            </a:r>
          </a:p>
          <a:p>
            <a:r>
              <a:rPr lang="en-US" baseline="0" dirty="0" smtClean="0"/>
              <a:t>Teachers, administrators, coaches, </a:t>
            </a:r>
          </a:p>
          <a:p>
            <a:r>
              <a:rPr lang="en-US" baseline="0" dirty="0" smtClean="0"/>
              <a:t>Meet quarterly – </a:t>
            </a:r>
          </a:p>
          <a:p>
            <a:r>
              <a:rPr lang="en-US" baseline="0" dirty="0" smtClean="0"/>
              <a:t>PEC Retreat 2016 – identified teacher agency – agents of change – are we doing enough to utilize their power in making our organization more innovative?</a:t>
            </a:r>
          </a:p>
          <a:p>
            <a:r>
              <a:rPr lang="en-US" baseline="0" dirty="0" smtClean="0"/>
              <a:t>How can we create a system that more effectively uses the voice of teachers to drive change/build capacity?</a:t>
            </a:r>
          </a:p>
          <a:p>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9</a:t>
            </a:fld>
            <a:endParaRPr lang="en-US" dirty="0"/>
          </a:p>
        </p:txBody>
      </p:sp>
    </p:spTree>
    <p:extLst>
      <p:ext uri="{BB962C8B-B14F-4D97-AF65-F5344CB8AC3E}">
        <p14:creationId xmlns:p14="http://schemas.microsoft.com/office/powerpoint/2010/main" val="150597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too long, practices associated with professional</a:t>
            </a:r>
            <a:r>
              <a:rPr lang="en-US" baseline="0" dirty="0" smtClean="0"/>
              <a:t> development have treated educators as individual, passive recipients of information, and school systems have expected little or no change in practice</a:t>
            </a:r>
          </a:p>
          <a:p>
            <a:r>
              <a:rPr lang="en-US" baseline="0" dirty="0" smtClean="0"/>
              <a:t>The earlier form of PD have been episodic and unconnected to a shared, systemwide purpose. Has consumed tremendous resources over the last decade and produced inadequate results for both educators and students.</a:t>
            </a:r>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11</a:t>
            </a:fld>
            <a:endParaRPr lang="en-US" dirty="0"/>
          </a:p>
        </p:txBody>
      </p:sp>
    </p:spTree>
    <p:extLst>
      <p:ext uri="{BB962C8B-B14F-4D97-AF65-F5344CB8AC3E}">
        <p14:creationId xmlns:p14="http://schemas.microsoft.com/office/powerpoint/2010/main" val="227195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Educators are part of a team, a school, and a school system that conceive, implement and evaluate carefully aligned professional learning that responds to individual, team, schoolwide and systemwide goals for student achievement</a:t>
            </a:r>
          </a:p>
          <a:p>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12</a:t>
            </a:fld>
            <a:endParaRPr lang="en-US" dirty="0"/>
          </a:p>
        </p:txBody>
      </p:sp>
    </p:spTree>
    <p:extLst>
      <p:ext uri="{BB962C8B-B14F-4D97-AF65-F5344CB8AC3E}">
        <p14:creationId xmlns:p14="http://schemas.microsoft.com/office/powerpoint/2010/main" val="49143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systems use this valid and reliable tool to measure teacher perceptions of professional learning, and to guide the planning, facilitation, implementation, and evaluation of professional learning to maximize its impact and investment.</a:t>
            </a:r>
            <a:br>
              <a:rPr lang="en-US" dirty="0" smtClean="0"/>
            </a:br>
            <a:r>
              <a:rPr lang="en-US" dirty="0" smtClean="0"/>
              <a:t>Will</a:t>
            </a:r>
            <a:r>
              <a:rPr lang="en-US" baseline="0" dirty="0" smtClean="0"/>
              <a:t> be administered two times during the school year to teachers</a:t>
            </a:r>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13</a:t>
            </a:fld>
            <a:endParaRPr lang="en-US" dirty="0"/>
          </a:p>
        </p:txBody>
      </p:sp>
    </p:spTree>
    <p:extLst>
      <p:ext uri="{BB962C8B-B14F-4D97-AF65-F5344CB8AC3E}">
        <p14:creationId xmlns:p14="http://schemas.microsoft.com/office/powerpoint/2010/main" val="88818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14</a:t>
            </a:fld>
            <a:endParaRPr lang="en-US" dirty="0"/>
          </a:p>
        </p:txBody>
      </p:sp>
    </p:spTree>
    <p:extLst>
      <p:ext uri="{BB962C8B-B14F-4D97-AF65-F5344CB8AC3E}">
        <p14:creationId xmlns:p14="http://schemas.microsoft.com/office/powerpoint/2010/main" val="1810346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professions ensure that their practitioners benefit from the wise counsel and hands-on assistance of experienced colleagues — in other words, coaches. Some professions require coaching as an essential part of mastering the requisite skills. In medicine, for example, internships and residencies provide required coaching for doctors new to the profession or specialty. In the legal profession, senior partners mentor junior associates. The education profession is now adopting coaching as a promising strategy for building teacher expertise, raising student achievement, and advancing school reform.</a:t>
            </a:r>
          </a:p>
          <a:p>
            <a:endParaRPr lang="en-US" dirty="0" smtClean="0"/>
          </a:p>
          <a:p>
            <a:r>
              <a:rPr lang="en-US" dirty="0" smtClean="0"/>
              <a:t>At its core, instructional coaching involves two people: the classroom teacher and the coach. Coaches work one-on-one and in small groups with teachers, providing guidance, training, and other resources as needed. Together, they focus on practical strategies for engaging students and improving their learning. Coaches also are often responsible for providing or arranging professional development activities for all teachers in a school or district.</a:t>
            </a:r>
          </a:p>
          <a:p>
            <a:endParaRPr lang="en-US" dirty="0" smtClean="0"/>
          </a:p>
          <a:p>
            <a:r>
              <a:rPr lang="en-US" dirty="0" smtClean="0"/>
              <a:t>Instructional coaching reflects the growing consensus about what constitutes high-quality professional development for teachers. It is job-embedded, addressing issues teachers face daily in their classrooms. It is ongoing, not a one-shot workshop. It is aligned to state standards, curriculum, and assessment. And its goal is twofold: improved instructional practice and improved student learning.</a:t>
            </a:r>
          </a:p>
          <a:p>
            <a:endParaRPr lang="en-US" dirty="0"/>
          </a:p>
        </p:txBody>
      </p:sp>
      <p:sp>
        <p:nvSpPr>
          <p:cNvPr id="4" name="Slide Number Placeholder 3"/>
          <p:cNvSpPr>
            <a:spLocks noGrp="1"/>
          </p:cNvSpPr>
          <p:nvPr>
            <p:ph type="sldNum" sz="quarter" idx="10"/>
          </p:nvPr>
        </p:nvSpPr>
        <p:spPr/>
        <p:txBody>
          <a:bodyPr/>
          <a:lstStyle/>
          <a:p>
            <a:fld id="{2D49ED99-57FE-40E2-A989-F21A98F15F88}" type="slidenum">
              <a:rPr lang="en-US" smtClean="0"/>
              <a:t>17</a:t>
            </a:fld>
            <a:endParaRPr lang="en-US" dirty="0"/>
          </a:p>
        </p:txBody>
      </p:sp>
    </p:spTree>
    <p:extLst>
      <p:ext uri="{BB962C8B-B14F-4D97-AF65-F5344CB8AC3E}">
        <p14:creationId xmlns:p14="http://schemas.microsoft.com/office/powerpoint/2010/main" val="253009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8/23/2016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8/23/2016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ingforward.org/standard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Learning in BASD</a:t>
            </a:r>
            <a:endParaRPr lang="en-US" dirty="0"/>
          </a:p>
        </p:txBody>
      </p:sp>
      <p:sp>
        <p:nvSpPr>
          <p:cNvPr id="3" name="Subtitle 2"/>
          <p:cNvSpPr>
            <a:spLocks noGrp="1"/>
          </p:cNvSpPr>
          <p:nvPr>
            <p:ph type="subTitle" idx="1"/>
          </p:nvPr>
        </p:nvSpPr>
        <p:spPr/>
        <p:txBody>
          <a:bodyPr>
            <a:normAutofit fontScale="25000" lnSpcReduction="20000"/>
          </a:bodyPr>
          <a:lstStyle/>
          <a:p>
            <a:r>
              <a:rPr lang="en-US" sz="7200" dirty="0" smtClean="0"/>
              <a:t>Curriculum Committee Meeting</a:t>
            </a:r>
          </a:p>
          <a:p>
            <a:r>
              <a:rPr lang="en-US" sz="7200" dirty="0" smtClean="0"/>
              <a:t>August 23, 2016 </a:t>
            </a:r>
          </a:p>
          <a:p>
            <a:endParaRPr lang="en-US" dirty="0"/>
          </a:p>
        </p:txBody>
      </p:sp>
    </p:spTree>
    <p:extLst>
      <p:ext uri="{BB962C8B-B14F-4D97-AF65-F5344CB8AC3E}">
        <p14:creationId xmlns:p14="http://schemas.microsoft.com/office/powerpoint/2010/main" val="2904693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619" y="574802"/>
            <a:ext cx="10571998" cy="97045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Standards </a:t>
            </a:r>
            <a:r>
              <a:rPr lang="en-US" dirty="0"/>
              <a:t>for Professional Learning</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2317879" y="2149247"/>
            <a:ext cx="6838950" cy="3541599"/>
          </a:xfrm>
          <a:prstGeom prst="rect">
            <a:avLst/>
          </a:prstGeom>
        </p:spPr>
      </p:pic>
    </p:spTree>
    <p:extLst>
      <p:ext uri="{BB962C8B-B14F-4D97-AF65-F5344CB8AC3E}">
        <p14:creationId xmlns:p14="http://schemas.microsoft.com/office/powerpoint/2010/main" val="3030541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for Professional Learning</a:t>
            </a:r>
            <a:endParaRPr lang="en-US" dirty="0"/>
          </a:p>
        </p:txBody>
      </p:sp>
      <p:sp>
        <p:nvSpPr>
          <p:cNvPr id="3" name="Content Placeholder 2"/>
          <p:cNvSpPr>
            <a:spLocks noGrp="1"/>
          </p:cNvSpPr>
          <p:nvPr>
            <p:ph idx="1"/>
          </p:nvPr>
        </p:nvSpPr>
        <p:spPr/>
        <p:txBody>
          <a:bodyPr/>
          <a:lstStyle/>
          <a:p>
            <a:r>
              <a:rPr lang="en-US" sz="2400" dirty="0" smtClean="0"/>
              <a:t>Focus on one critical aspect of the education system – professional learning </a:t>
            </a:r>
          </a:p>
          <a:p>
            <a:endParaRPr lang="en-US" sz="2400" dirty="0"/>
          </a:p>
          <a:p>
            <a:r>
              <a:rPr lang="en-US" sz="2400" dirty="0" smtClean="0"/>
              <a:t>Educators taking an active role in their continuous improvement and places emphasis on the learning </a:t>
            </a:r>
          </a:p>
          <a:p>
            <a:pPr lvl="1"/>
            <a:r>
              <a:rPr lang="en-US" sz="2400" dirty="0" smtClean="0"/>
              <a:t>Concentrate our efforts on assuring that learning for educators leads to learning for students</a:t>
            </a:r>
          </a:p>
          <a:p>
            <a:pPr marL="0" indent="0">
              <a:buNone/>
            </a:pPr>
            <a:endParaRPr lang="en-US" dirty="0"/>
          </a:p>
        </p:txBody>
      </p:sp>
    </p:spTree>
    <p:extLst>
      <p:ext uri="{BB962C8B-B14F-4D97-AF65-F5344CB8AC3E}">
        <p14:creationId xmlns:p14="http://schemas.microsoft.com/office/powerpoint/2010/main" val="3858514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for Professional Learning</a:t>
            </a:r>
            <a:endParaRPr lang="en-US" dirty="0"/>
          </a:p>
        </p:txBody>
      </p:sp>
      <p:sp>
        <p:nvSpPr>
          <p:cNvPr id="3" name="Content Placeholder 2"/>
          <p:cNvSpPr>
            <a:spLocks noGrp="1"/>
          </p:cNvSpPr>
          <p:nvPr>
            <p:ph idx="1"/>
          </p:nvPr>
        </p:nvSpPr>
        <p:spPr/>
        <p:txBody>
          <a:bodyPr>
            <a:normAutofit/>
          </a:bodyPr>
          <a:lstStyle/>
          <a:p>
            <a:r>
              <a:rPr lang="en-US" sz="2000" dirty="0" smtClean="0"/>
              <a:t>When fully implemented, educators are active partners in determining:</a:t>
            </a:r>
          </a:p>
          <a:p>
            <a:pPr lvl="1"/>
            <a:r>
              <a:rPr lang="en-US" sz="2000" dirty="0" smtClean="0"/>
              <a:t> the focus of their learning</a:t>
            </a:r>
          </a:p>
          <a:p>
            <a:pPr lvl="1"/>
            <a:r>
              <a:rPr lang="en-US" sz="2000" dirty="0" smtClean="0"/>
              <a:t>how their learning occurs</a:t>
            </a:r>
          </a:p>
          <a:p>
            <a:pPr lvl="1"/>
            <a:r>
              <a:rPr lang="en-US" sz="2000" dirty="0" smtClean="0"/>
              <a:t>How they evaluate its effectiveness</a:t>
            </a:r>
            <a:endParaRPr lang="en-US" sz="2000" dirty="0"/>
          </a:p>
          <a:p>
            <a:r>
              <a:rPr lang="en-US" sz="2000" dirty="0" smtClean="0"/>
              <a:t>For most educators, professional learning is the singular most accessible means they have to develop the new knowledge, skills, and practices necessary to better meet students’ learning needs.</a:t>
            </a:r>
          </a:p>
        </p:txBody>
      </p:sp>
    </p:spTree>
    <p:extLst>
      <p:ext uri="{BB962C8B-B14F-4D97-AF65-F5344CB8AC3E}">
        <p14:creationId xmlns:p14="http://schemas.microsoft.com/office/powerpoint/2010/main" val="2957345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Assessment Inventory (SAI)</a:t>
            </a:r>
            <a:endParaRPr lang="en-US" dirty="0"/>
          </a:p>
        </p:txBody>
      </p:sp>
      <p:sp>
        <p:nvSpPr>
          <p:cNvPr id="3" name="Content Placeholder 2"/>
          <p:cNvSpPr>
            <a:spLocks noGrp="1"/>
          </p:cNvSpPr>
          <p:nvPr>
            <p:ph idx="1"/>
          </p:nvPr>
        </p:nvSpPr>
        <p:spPr>
          <a:xfrm>
            <a:off x="818712" y="2222287"/>
            <a:ext cx="10554574" cy="4507286"/>
          </a:xfrm>
        </p:spPr>
        <p:txBody>
          <a:bodyPr>
            <a:normAutofit/>
          </a:bodyPr>
          <a:lstStyle/>
          <a:p>
            <a:r>
              <a:rPr lang="en-US" sz="2400" dirty="0"/>
              <a:t>SAI helps ensure professional learning increases teaching effectiveness and gets results for educators and </a:t>
            </a:r>
            <a:r>
              <a:rPr lang="en-US" sz="2400" dirty="0" smtClean="0"/>
              <a:t>students</a:t>
            </a:r>
          </a:p>
          <a:p>
            <a:r>
              <a:rPr lang="en-US" sz="2400" dirty="0" smtClean="0"/>
              <a:t>Web-enabled </a:t>
            </a:r>
            <a:r>
              <a:rPr lang="en-US" sz="2400" dirty="0"/>
              <a:t>survey that assesses the alignment of a system's professional learning practices with the </a:t>
            </a:r>
            <a:r>
              <a:rPr lang="en-US" sz="2400" dirty="0">
                <a:hlinkClick r:id="rId3"/>
              </a:rPr>
              <a:t>Standards for Professional Learning</a:t>
            </a:r>
            <a:endParaRPr lang="en-US" sz="24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44292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Assessment Inventory</a:t>
            </a:r>
            <a:endParaRPr lang="en-US" dirty="0"/>
          </a:p>
        </p:txBody>
      </p:sp>
      <p:sp>
        <p:nvSpPr>
          <p:cNvPr id="3" name="Content Placeholder 2"/>
          <p:cNvSpPr>
            <a:spLocks noGrp="1"/>
          </p:cNvSpPr>
          <p:nvPr>
            <p:ph idx="1"/>
          </p:nvPr>
        </p:nvSpPr>
        <p:spPr/>
        <p:txBody>
          <a:bodyPr>
            <a:normAutofit/>
          </a:bodyPr>
          <a:lstStyle/>
          <a:p>
            <a:r>
              <a:rPr lang="en-US" sz="2000" dirty="0"/>
              <a:t>The SAI will help </a:t>
            </a:r>
            <a:r>
              <a:rPr lang="en-US" sz="2000" dirty="0" smtClean="0"/>
              <a:t>our district:</a:t>
            </a:r>
          </a:p>
          <a:p>
            <a:pPr lvl="1"/>
            <a:r>
              <a:rPr lang="en-US" sz="2000" b="1" dirty="0" smtClean="0"/>
              <a:t>Determine </a:t>
            </a:r>
            <a:r>
              <a:rPr lang="en-US" sz="2000" b="1" dirty="0"/>
              <a:t>your system's alignment</a:t>
            </a:r>
            <a:r>
              <a:rPr lang="en-US" sz="2000" dirty="0"/>
              <a:t> of professional learning to the standards;</a:t>
            </a:r>
          </a:p>
          <a:p>
            <a:pPr lvl="1"/>
            <a:r>
              <a:rPr lang="en-US" sz="2000" b="1" dirty="0"/>
              <a:t>Collect data on the quality of professional learning</a:t>
            </a:r>
            <a:r>
              <a:rPr lang="en-US" sz="2000" dirty="0"/>
              <a:t> as defined by the Standards for Professional Learning;</a:t>
            </a:r>
          </a:p>
          <a:p>
            <a:pPr lvl="1"/>
            <a:r>
              <a:rPr lang="en-US" sz="2000" b="1" dirty="0"/>
              <a:t>Discover teachers' perceptions</a:t>
            </a:r>
            <a:r>
              <a:rPr lang="en-US" sz="2000" dirty="0"/>
              <a:t> of professional learning; </a:t>
            </a:r>
          </a:p>
          <a:p>
            <a:pPr lvl="1"/>
            <a:r>
              <a:rPr lang="en-US" sz="2000" b="1" dirty="0"/>
              <a:t>Understand the degree of success and challenges you face</a:t>
            </a:r>
            <a:r>
              <a:rPr lang="en-US" sz="2000" dirty="0"/>
              <a:t> with professional learning practices; and </a:t>
            </a:r>
          </a:p>
          <a:p>
            <a:pPr lvl="1"/>
            <a:r>
              <a:rPr lang="en-US" sz="2000" b="1" dirty="0"/>
              <a:t>Examine the relationship of the standards to your improvements</a:t>
            </a:r>
            <a:r>
              <a:rPr lang="en-US" sz="2000" dirty="0"/>
              <a:t> in educator effectiveness and student achievement.</a:t>
            </a:r>
          </a:p>
        </p:txBody>
      </p:sp>
    </p:spTree>
    <p:extLst>
      <p:ext uri="{BB962C8B-B14F-4D97-AF65-F5344CB8AC3E}">
        <p14:creationId xmlns:p14="http://schemas.microsoft.com/office/powerpoint/2010/main" val="799624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Assessment Inventory (SAI)</a:t>
            </a:r>
            <a:endParaRPr lang="en-US" dirty="0"/>
          </a:p>
        </p:txBody>
      </p:sp>
      <p:sp>
        <p:nvSpPr>
          <p:cNvPr id="3" name="Content Placeholder 2"/>
          <p:cNvSpPr>
            <a:spLocks noGrp="1"/>
          </p:cNvSpPr>
          <p:nvPr>
            <p:ph idx="1"/>
          </p:nvPr>
        </p:nvSpPr>
        <p:spPr/>
        <p:txBody>
          <a:bodyPr>
            <a:normAutofit/>
          </a:bodyPr>
          <a:lstStyle/>
          <a:p>
            <a:r>
              <a:rPr lang="en-US" sz="2000" dirty="0" smtClean="0"/>
              <a:t>How will we use the data collected?</a:t>
            </a:r>
          </a:p>
          <a:p>
            <a:pPr lvl="1"/>
            <a:r>
              <a:rPr lang="en-US" sz="2000" dirty="0" smtClean="0"/>
              <a:t>Data analysis will be conducted by members of the Professional Education Council (PEC), Office of Teaching and Learning, instructional coaches, and Lead Teachers</a:t>
            </a:r>
          </a:p>
          <a:p>
            <a:pPr lvl="1"/>
            <a:r>
              <a:rPr lang="en-US" sz="2000" dirty="0" smtClean="0"/>
              <a:t>The information will guide the refinement of the BASD professional learning system </a:t>
            </a:r>
            <a:endParaRPr lang="en-US" sz="2000" dirty="0"/>
          </a:p>
        </p:txBody>
      </p:sp>
    </p:spTree>
    <p:extLst>
      <p:ext uri="{BB962C8B-B14F-4D97-AF65-F5344CB8AC3E}">
        <p14:creationId xmlns:p14="http://schemas.microsoft.com/office/powerpoint/2010/main" val="1558374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and Continuous Learning for All District Personnel</a:t>
            </a:r>
          </a:p>
        </p:txBody>
      </p:sp>
      <p:sp>
        <p:nvSpPr>
          <p:cNvPr id="3" name="Content Placeholder 2"/>
          <p:cNvSpPr>
            <a:spLocks noGrp="1"/>
          </p:cNvSpPr>
          <p:nvPr>
            <p:ph idx="1"/>
          </p:nvPr>
        </p:nvSpPr>
        <p:spPr/>
        <p:txBody>
          <a:bodyPr>
            <a:normAutofit/>
          </a:bodyPr>
          <a:lstStyle/>
          <a:p>
            <a:r>
              <a:rPr lang="en-US" sz="2400" dirty="0" smtClean="0"/>
              <a:t>Instructional Coaching</a:t>
            </a:r>
          </a:p>
          <a:p>
            <a:pPr lvl="1"/>
            <a:r>
              <a:rPr lang="en-US" sz="2400" dirty="0" smtClean="0"/>
              <a:t>What is an instructional coach?</a:t>
            </a:r>
          </a:p>
          <a:p>
            <a:pPr lvl="2"/>
            <a:r>
              <a:rPr lang="en-US" sz="2400" dirty="0"/>
              <a:t>An instructional coach is someone whose chief professional responsibility is to bring evidence-based practices into classrooms by working with teachers and other school leaders</a:t>
            </a:r>
          </a:p>
        </p:txBody>
      </p:sp>
    </p:spTree>
    <p:extLst>
      <p:ext uri="{BB962C8B-B14F-4D97-AF65-F5344CB8AC3E}">
        <p14:creationId xmlns:p14="http://schemas.microsoft.com/office/powerpoint/2010/main" val="3084933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Coaching</a:t>
            </a:r>
            <a:endParaRPr lang="en-US" dirty="0"/>
          </a:p>
        </p:txBody>
      </p:sp>
      <p:sp>
        <p:nvSpPr>
          <p:cNvPr id="3" name="Content Placeholder 2"/>
          <p:cNvSpPr>
            <a:spLocks noGrp="1"/>
          </p:cNvSpPr>
          <p:nvPr>
            <p:ph idx="1"/>
          </p:nvPr>
        </p:nvSpPr>
        <p:spPr/>
        <p:txBody>
          <a:bodyPr/>
          <a:lstStyle/>
          <a:p>
            <a:r>
              <a:rPr lang="en-US" sz="2400" dirty="0"/>
              <a:t>Coaching is an established professional practice. </a:t>
            </a:r>
            <a:endParaRPr lang="en-US" sz="2400" dirty="0" smtClean="0"/>
          </a:p>
          <a:p>
            <a:r>
              <a:rPr lang="en-US" sz="2400" dirty="0"/>
              <a:t>Coaching is one-on-one and small group professional development</a:t>
            </a:r>
            <a:r>
              <a:rPr lang="en-US" sz="2400" dirty="0" smtClean="0"/>
              <a:t>.</a:t>
            </a:r>
          </a:p>
          <a:p>
            <a:r>
              <a:rPr lang="en-US" sz="2400" dirty="0"/>
              <a:t>Coaching is high-quality professional development</a:t>
            </a:r>
            <a:r>
              <a:rPr lang="en-US" sz="2400" dirty="0" smtClean="0"/>
              <a:t>.</a:t>
            </a:r>
          </a:p>
          <a:p>
            <a:endParaRPr lang="en-US" dirty="0"/>
          </a:p>
        </p:txBody>
      </p:sp>
    </p:spTree>
    <p:extLst>
      <p:ext uri="{BB962C8B-B14F-4D97-AF65-F5344CB8AC3E}">
        <p14:creationId xmlns:p14="http://schemas.microsoft.com/office/powerpoint/2010/main" val="2780805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Coaching in BASD</a:t>
            </a:r>
            <a:endParaRPr lang="en-US" dirty="0"/>
          </a:p>
        </p:txBody>
      </p:sp>
      <p:sp>
        <p:nvSpPr>
          <p:cNvPr id="3" name="Content Placeholder 2"/>
          <p:cNvSpPr>
            <a:spLocks noGrp="1"/>
          </p:cNvSpPr>
          <p:nvPr>
            <p:ph idx="1"/>
          </p:nvPr>
        </p:nvSpPr>
        <p:spPr/>
        <p:txBody>
          <a:bodyPr/>
          <a:lstStyle/>
          <a:p>
            <a:r>
              <a:rPr lang="en-US" dirty="0" smtClean="0"/>
              <a:t>Two instructional technology coaches</a:t>
            </a:r>
          </a:p>
          <a:p>
            <a:r>
              <a:rPr lang="en-US" dirty="0" smtClean="0"/>
              <a:t>4.5 instructional coaches</a:t>
            </a:r>
          </a:p>
          <a:p>
            <a:pPr lvl="1"/>
            <a:r>
              <a:rPr lang="en-US" dirty="0" smtClean="0"/>
              <a:t>2.5 elementary</a:t>
            </a:r>
          </a:p>
          <a:p>
            <a:pPr lvl="1"/>
            <a:r>
              <a:rPr lang="en-US" dirty="0" smtClean="0"/>
              <a:t>1.0 junior high</a:t>
            </a:r>
          </a:p>
          <a:p>
            <a:pPr lvl="1"/>
            <a:r>
              <a:rPr lang="en-US" dirty="0" smtClean="0"/>
              <a:t>1.0 high school</a:t>
            </a:r>
            <a:endParaRPr lang="en-US" dirty="0"/>
          </a:p>
        </p:txBody>
      </p:sp>
    </p:spTree>
    <p:extLst>
      <p:ext uri="{BB962C8B-B14F-4D97-AF65-F5344CB8AC3E}">
        <p14:creationId xmlns:p14="http://schemas.microsoft.com/office/powerpoint/2010/main" val="1852133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Coaching Data</a:t>
            </a:r>
            <a:endParaRPr lang="en-US" dirty="0"/>
          </a:p>
        </p:txBody>
      </p:sp>
      <p:pic>
        <p:nvPicPr>
          <p:cNvPr id="4" name="Content Placeholder 3"/>
          <p:cNvPicPr>
            <a:picLocks noGrp="1" noChangeAspect="1"/>
          </p:cNvPicPr>
          <p:nvPr>
            <p:ph idx="1"/>
          </p:nvPr>
        </p:nvPicPr>
        <p:blipFill>
          <a:blip r:embed="rId2"/>
          <a:stretch>
            <a:fillRect/>
          </a:stretch>
        </p:blipFill>
        <p:spPr>
          <a:xfrm>
            <a:off x="1578331" y="2713022"/>
            <a:ext cx="7826926" cy="3309044"/>
          </a:xfrm>
          <a:prstGeom prst="rect">
            <a:avLst/>
          </a:prstGeom>
        </p:spPr>
      </p:pic>
    </p:spTree>
    <p:extLst>
      <p:ext uri="{BB962C8B-B14F-4D97-AF65-F5344CB8AC3E}">
        <p14:creationId xmlns:p14="http://schemas.microsoft.com/office/powerpoint/2010/main" val="3418828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818" y="529075"/>
            <a:ext cx="10571998" cy="970450"/>
          </a:xfrm>
        </p:spPr>
        <p:txBody>
          <a:bodyPr/>
          <a:lstStyle/>
          <a:p>
            <a:r>
              <a:rPr lang="en-US" sz="3600" dirty="0" smtClean="0"/>
              <a:t>Boyertown</a:t>
            </a:r>
            <a:r>
              <a:rPr lang="en-US" sz="3600" dirty="0"/>
              <a:t> </a:t>
            </a:r>
            <a:r>
              <a:rPr lang="en-US" sz="3600" dirty="0" smtClean="0"/>
              <a:t>Area School District </a:t>
            </a:r>
            <a:endParaRPr lang="en-US" sz="3600" dirty="0"/>
          </a:p>
        </p:txBody>
      </p:sp>
      <p:sp>
        <p:nvSpPr>
          <p:cNvPr id="3" name="Content Placeholder 2"/>
          <p:cNvSpPr>
            <a:spLocks noGrp="1"/>
          </p:cNvSpPr>
          <p:nvPr>
            <p:ph idx="1"/>
          </p:nvPr>
        </p:nvSpPr>
        <p:spPr/>
        <p:txBody>
          <a:bodyPr>
            <a:normAutofit/>
          </a:bodyPr>
          <a:lstStyle/>
          <a:p>
            <a:r>
              <a:rPr lang="en-US" sz="2400" dirty="0" smtClean="0"/>
              <a:t>An institution of learning</a:t>
            </a:r>
          </a:p>
          <a:p>
            <a:r>
              <a:rPr lang="en-US" sz="2400" dirty="0" smtClean="0"/>
              <a:t>We wish to model lifelong learning for our students </a:t>
            </a:r>
            <a:endParaRPr lang="en-US" sz="2400" dirty="0"/>
          </a:p>
        </p:txBody>
      </p:sp>
    </p:spTree>
    <p:extLst>
      <p:ext uri="{BB962C8B-B14F-4D97-AF65-F5344CB8AC3E}">
        <p14:creationId xmlns:p14="http://schemas.microsoft.com/office/powerpoint/2010/main" val="3775200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Coaching</a:t>
            </a:r>
            <a:endParaRPr lang="en-US" dirty="0"/>
          </a:p>
        </p:txBody>
      </p:sp>
      <p:pic>
        <p:nvPicPr>
          <p:cNvPr id="4" name="Content Placeholder 3"/>
          <p:cNvPicPr>
            <a:picLocks noGrp="1" noChangeAspect="1"/>
          </p:cNvPicPr>
          <p:nvPr>
            <p:ph idx="1"/>
          </p:nvPr>
        </p:nvPicPr>
        <p:blipFill>
          <a:blip r:embed="rId2"/>
          <a:stretch>
            <a:fillRect/>
          </a:stretch>
        </p:blipFill>
        <p:spPr>
          <a:xfrm>
            <a:off x="2845942" y="2274094"/>
            <a:ext cx="6308332" cy="4007519"/>
          </a:xfrm>
          <a:prstGeom prst="rect">
            <a:avLst/>
          </a:prstGeom>
        </p:spPr>
      </p:pic>
    </p:spTree>
    <p:extLst>
      <p:ext uri="{BB962C8B-B14F-4D97-AF65-F5344CB8AC3E}">
        <p14:creationId xmlns:p14="http://schemas.microsoft.com/office/powerpoint/2010/main" val="1552056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Summer Sessions</a:t>
            </a:r>
            <a:endParaRPr lang="en-US" dirty="0"/>
          </a:p>
        </p:txBody>
      </p:sp>
      <p:sp>
        <p:nvSpPr>
          <p:cNvPr id="3" name="Content Placeholder 2"/>
          <p:cNvSpPr>
            <a:spLocks noGrp="1"/>
          </p:cNvSpPr>
          <p:nvPr>
            <p:ph idx="1"/>
          </p:nvPr>
        </p:nvSpPr>
        <p:spPr>
          <a:xfrm>
            <a:off x="810000" y="2198670"/>
            <a:ext cx="10554574" cy="4037744"/>
          </a:xfrm>
        </p:spPr>
        <p:txBody>
          <a:bodyPr>
            <a:normAutofit fontScale="85000" lnSpcReduction="20000"/>
          </a:bodyPr>
          <a:lstStyle/>
          <a:p>
            <a:pPr marL="0" indent="0">
              <a:buNone/>
            </a:pPr>
            <a:r>
              <a:rPr lang="en-US" sz="2000" dirty="0" smtClean="0"/>
              <a:t>“Great </a:t>
            </a:r>
            <a:r>
              <a:rPr lang="en-US" sz="2000" dirty="0"/>
              <a:t>session Melissa!!! Once again you've proven your wisdom as our coach! You have allowed me to look at writing in a new light and have sparked my excitement about the great </a:t>
            </a:r>
            <a:r>
              <a:rPr lang="en-US" sz="2000" dirty="0" smtClean="0"/>
              <a:t>lessons </a:t>
            </a:r>
            <a:r>
              <a:rPr lang="en-US" sz="2000" dirty="0"/>
              <a:t>I can share with my students for the coming year and beyond in writing</a:t>
            </a:r>
            <a:r>
              <a:rPr lang="en-US" sz="2000" dirty="0" smtClean="0"/>
              <a:t>!!!”</a:t>
            </a:r>
          </a:p>
          <a:p>
            <a:pPr marL="0" indent="0">
              <a:buNone/>
            </a:pPr>
            <a:r>
              <a:rPr lang="en-US" sz="2000" dirty="0" smtClean="0"/>
              <a:t>“This </a:t>
            </a:r>
            <a:r>
              <a:rPr lang="en-US" sz="2000" dirty="0"/>
              <a:t>was an excellent PD session! Becca and Dana did a great job at designing a very friendly and engaging workshop! I'm looking forward to applying the things I learned today in my classroom next year</a:t>
            </a:r>
            <a:r>
              <a:rPr lang="en-US" sz="2000" dirty="0" smtClean="0"/>
              <a:t>!”</a:t>
            </a:r>
          </a:p>
          <a:p>
            <a:pPr marL="0" indent="0">
              <a:buNone/>
            </a:pPr>
            <a:endParaRPr lang="en-US" sz="2000" dirty="0" smtClean="0"/>
          </a:p>
          <a:p>
            <a:pPr marL="0" indent="0">
              <a:buNone/>
            </a:pPr>
            <a:r>
              <a:rPr lang="en-US" sz="2000" dirty="0" smtClean="0"/>
              <a:t>“Loved </a:t>
            </a:r>
            <a:r>
              <a:rPr lang="en-US" sz="2000" dirty="0"/>
              <a:t>the flexibility of Jen and Christine. They helped us to move in the direction we need to go for successful reading and writing workshop. We needed a little more time to get things done, but I really appreciate their guidance</a:t>
            </a:r>
            <a:r>
              <a:rPr lang="en-US" sz="2000" dirty="0" smtClean="0"/>
              <a:t>!”</a:t>
            </a:r>
          </a:p>
          <a:p>
            <a:pPr marL="0" indent="0">
              <a:buNone/>
            </a:pPr>
            <a:endParaRPr lang="en-US" sz="2000" dirty="0"/>
          </a:p>
          <a:p>
            <a:pPr marL="0" indent="0">
              <a:buNone/>
            </a:pPr>
            <a:r>
              <a:rPr lang="en-US" sz="2000" dirty="0" smtClean="0"/>
              <a:t>“An </a:t>
            </a:r>
            <a:r>
              <a:rPr lang="en-US" sz="2000" dirty="0"/>
              <a:t>extremely useful and well planned training! A lot of valuable information that I cannot wait to take back to the classroom!! Thank you so much for showing us how to incorporate Makerspaces into the classroom</a:t>
            </a:r>
            <a:r>
              <a:rPr lang="en-US" sz="2000" dirty="0" smtClean="0"/>
              <a:t>.” </a:t>
            </a:r>
          </a:p>
          <a:p>
            <a:pPr marL="0" indent="0">
              <a:buNone/>
            </a:pPr>
            <a:endParaRPr lang="en-US" dirty="0"/>
          </a:p>
        </p:txBody>
      </p:sp>
    </p:spTree>
    <p:extLst>
      <p:ext uri="{BB962C8B-B14F-4D97-AF65-F5344CB8AC3E}">
        <p14:creationId xmlns:p14="http://schemas.microsoft.com/office/powerpoint/2010/main" val="3560427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Teacher Academy</a:t>
            </a:r>
            <a:endParaRPr lang="en-US" dirty="0"/>
          </a:p>
        </p:txBody>
      </p:sp>
      <p:sp>
        <p:nvSpPr>
          <p:cNvPr id="3" name="Content Placeholder 2"/>
          <p:cNvSpPr>
            <a:spLocks noGrp="1"/>
          </p:cNvSpPr>
          <p:nvPr>
            <p:ph idx="1"/>
          </p:nvPr>
        </p:nvSpPr>
        <p:spPr/>
        <p:txBody>
          <a:bodyPr/>
          <a:lstStyle/>
          <a:p>
            <a:r>
              <a:rPr lang="en-US" dirty="0" smtClean="0"/>
              <a:t>Quotations from new teachers:</a:t>
            </a:r>
          </a:p>
          <a:p>
            <a:pPr marL="457200" lvl="1" indent="0">
              <a:buNone/>
            </a:pPr>
            <a:r>
              <a:rPr lang="en-US" dirty="0" smtClean="0"/>
              <a:t>“To </a:t>
            </a:r>
            <a:r>
              <a:rPr lang="en-US" dirty="0"/>
              <a:t>be </a:t>
            </a:r>
            <a:r>
              <a:rPr lang="en-US" dirty="0" smtClean="0"/>
              <a:t>honest, </a:t>
            </a:r>
            <a:r>
              <a:rPr lang="en-US" dirty="0"/>
              <a:t>I was a little nervous about New Teacher Academy but it turned out to be incredibly useful and helpful</a:t>
            </a:r>
            <a:r>
              <a:rPr lang="en-US" dirty="0" smtClean="0"/>
              <a:t>.”</a:t>
            </a:r>
          </a:p>
          <a:p>
            <a:pPr marL="457200" lvl="1" indent="0">
              <a:buNone/>
            </a:pPr>
            <a:r>
              <a:rPr lang="en-US" dirty="0" smtClean="0"/>
              <a:t>“Thank </a:t>
            </a:r>
            <a:r>
              <a:rPr lang="en-US" dirty="0"/>
              <a:t>you for providing this. It makes starting in a new district so much easier. It is planned to give the teacher some tools to start with while they are overwhelmed with basic learning of the new position. It also gets your mind on track and a great forum to share ideas for the new year</a:t>
            </a:r>
            <a:r>
              <a:rPr lang="en-US" dirty="0" smtClean="0"/>
              <a:t>.”</a:t>
            </a:r>
          </a:p>
          <a:p>
            <a:pPr marL="457200" lvl="1" indent="0">
              <a:buNone/>
            </a:pPr>
            <a:r>
              <a:rPr lang="en-US" dirty="0" smtClean="0"/>
              <a:t>“As </a:t>
            </a:r>
            <a:r>
              <a:rPr lang="en-US" dirty="0"/>
              <a:t>a new teacher, I think this week was very informative with the policies and procedures within the district</a:t>
            </a:r>
            <a:r>
              <a:rPr lang="en-US" dirty="0" smtClean="0"/>
              <a:t>.”</a:t>
            </a:r>
          </a:p>
          <a:p>
            <a:pPr marL="457200" lvl="1" indent="0">
              <a:buNone/>
            </a:pPr>
            <a:r>
              <a:rPr lang="en-US" dirty="0" smtClean="0"/>
              <a:t>“Thank </a:t>
            </a:r>
            <a:r>
              <a:rPr lang="en-US" dirty="0"/>
              <a:t>you so much for this week. While I am exhausted and looking forward to sleeping tonight, it did alleviate some of the stress of starting somewhere new and answered a lot of the questions I had coming to BASD. Neither of the other two places I have taught have provided such an inclusive overview of what to expect</a:t>
            </a:r>
            <a:r>
              <a:rPr lang="en-US" dirty="0" smtClean="0"/>
              <a:t>.”</a:t>
            </a:r>
            <a:endParaRPr lang="en-US" dirty="0"/>
          </a:p>
        </p:txBody>
      </p:sp>
    </p:spTree>
    <p:extLst>
      <p:ext uri="{BB962C8B-B14F-4D97-AF65-F5344CB8AC3E}">
        <p14:creationId xmlns:p14="http://schemas.microsoft.com/office/powerpoint/2010/main" val="767132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1:1 Laptop Cohort</a:t>
            </a:r>
            <a:endParaRPr lang="en-US" dirty="0"/>
          </a:p>
        </p:txBody>
      </p:sp>
      <p:sp>
        <p:nvSpPr>
          <p:cNvPr id="3" name="Content Placeholder 2"/>
          <p:cNvSpPr>
            <a:spLocks noGrp="1"/>
          </p:cNvSpPr>
          <p:nvPr>
            <p:ph idx="1"/>
          </p:nvPr>
        </p:nvSpPr>
        <p:spPr/>
        <p:txBody>
          <a:bodyPr/>
          <a:lstStyle/>
          <a:p>
            <a:pPr marL="609585" indent="-558786">
              <a:buSzPct val="100000"/>
            </a:pPr>
            <a:r>
              <a:rPr lang="en" sz="3200" dirty="0"/>
              <a:t>2014/15 - 10th Grade Teachers</a:t>
            </a:r>
          </a:p>
          <a:p>
            <a:pPr marL="609585" indent="-558786">
              <a:buSzPct val="100000"/>
            </a:pPr>
            <a:r>
              <a:rPr lang="en" sz="3200" dirty="0"/>
              <a:t>2015/16 - 11th Grade Teachers</a:t>
            </a:r>
          </a:p>
          <a:p>
            <a:pPr marL="609585" indent="-558786">
              <a:buSzPct val="100000"/>
            </a:pPr>
            <a:r>
              <a:rPr lang="en" sz="3200" dirty="0"/>
              <a:t>2016/17 - 9th and 12th Grade Teachers</a:t>
            </a:r>
          </a:p>
          <a:p>
            <a:endParaRPr lang="en-US" dirty="0"/>
          </a:p>
        </p:txBody>
      </p:sp>
    </p:spTree>
    <p:extLst>
      <p:ext uri="{BB962C8B-B14F-4D97-AF65-F5344CB8AC3E}">
        <p14:creationId xmlns:p14="http://schemas.microsoft.com/office/powerpoint/2010/main" val="4044574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1:1 Laptop Cohort Professional Learning</a:t>
            </a:r>
            <a:endParaRPr lang="en-US" dirty="0"/>
          </a:p>
        </p:txBody>
      </p:sp>
      <p:sp>
        <p:nvSpPr>
          <p:cNvPr id="3" name="Content Placeholder 2"/>
          <p:cNvSpPr>
            <a:spLocks noGrp="1"/>
          </p:cNvSpPr>
          <p:nvPr>
            <p:ph idx="1"/>
          </p:nvPr>
        </p:nvSpPr>
        <p:spPr/>
        <p:txBody>
          <a:bodyPr>
            <a:normAutofit/>
          </a:bodyPr>
          <a:lstStyle/>
          <a:p>
            <a:pPr marL="609585" indent="-558786">
              <a:buSzPct val="100000"/>
            </a:pPr>
            <a:r>
              <a:rPr lang="en" sz="2800" dirty="0"/>
              <a:t>Creativity</a:t>
            </a:r>
          </a:p>
          <a:p>
            <a:pPr marL="609585" indent="-558786">
              <a:buSzPct val="100000"/>
            </a:pPr>
            <a:r>
              <a:rPr lang="en" sz="2800" dirty="0"/>
              <a:t>Collaboration</a:t>
            </a:r>
          </a:p>
          <a:p>
            <a:pPr marL="609585" indent="-558786">
              <a:buSzPct val="100000"/>
            </a:pPr>
            <a:r>
              <a:rPr lang="en" sz="2800" dirty="0"/>
              <a:t>Critical Thinking</a:t>
            </a:r>
          </a:p>
          <a:p>
            <a:pPr marL="609585" indent="-558786">
              <a:buSzPct val="100000"/>
            </a:pPr>
            <a:r>
              <a:rPr lang="en" sz="2800" dirty="0"/>
              <a:t>Communication</a:t>
            </a:r>
          </a:p>
          <a:p>
            <a:endParaRPr lang="en-US" sz="2800" dirty="0"/>
          </a:p>
        </p:txBody>
      </p:sp>
    </p:spTree>
    <p:extLst>
      <p:ext uri="{BB962C8B-B14F-4D97-AF65-F5344CB8AC3E}">
        <p14:creationId xmlns:p14="http://schemas.microsoft.com/office/powerpoint/2010/main" val="2991345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0" y="1"/>
            <a:ext cx="12191997" cy="6327967"/>
          </a:xfrm>
          <a:prstGeom prst="rect">
            <a:avLst/>
          </a:prstGeom>
          <a:noFill/>
          <a:ln>
            <a:noFill/>
          </a:ln>
        </p:spPr>
      </p:pic>
    </p:spTree>
    <p:extLst>
      <p:ext uri="{BB962C8B-B14F-4D97-AF65-F5344CB8AC3E}">
        <p14:creationId xmlns:p14="http://schemas.microsoft.com/office/powerpoint/2010/main" val="4058794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0" y="0"/>
            <a:ext cx="12192000" cy="6471400"/>
          </a:xfrm>
          <a:prstGeom prst="rect">
            <a:avLst/>
          </a:prstGeom>
          <a:noFill/>
          <a:ln>
            <a:noFill/>
          </a:ln>
        </p:spPr>
      </p:pic>
    </p:spTree>
    <p:extLst>
      <p:ext uri="{BB962C8B-B14F-4D97-AF65-F5344CB8AC3E}">
        <p14:creationId xmlns:p14="http://schemas.microsoft.com/office/powerpoint/2010/main" val="1565912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Innovation Incubator Cohort</a:t>
            </a:r>
            <a:endParaRPr lang="en-US" dirty="0"/>
          </a:p>
        </p:txBody>
      </p:sp>
      <p:sp>
        <p:nvSpPr>
          <p:cNvPr id="3" name="Content Placeholder 2"/>
          <p:cNvSpPr>
            <a:spLocks noGrp="1"/>
          </p:cNvSpPr>
          <p:nvPr>
            <p:ph idx="1"/>
          </p:nvPr>
        </p:nvSpPr>
        <p:spPr/>
        <p:txBody>
          <a:bodyPr>
            <a:normAutofit/>
          </a:bodyPr>
          <a:lstStyle/>
          <a:p>
            <a:pPr marL="609585" indent="-558786">
              <a:buSzPct val="100000"/>
            </a:pPr>
            <a:r>
              <a:rPr lang="en" sz="3200" dirty="0"/>
              <a:t>Inspired by Google’s 20% Time</a:t>
            </a:r>
          </a:p>
          <a:p>
            <a:pPr marL="609585" indent="-558786">
              <a:buSzPct val="100000"/>
            </a:pPr>
            <a:r>
              <a:rPr lang="en" sz="3200" dirty="0"/>
              <a:t>Teachers will Utilize the Design Thinking Process</a:t>
            </a:r>
          </a:p>
          <a:p>
            <a:pPr marL="609585" indent="-558786">
              <a:buSzPct val="100000"/>
            </a:pPr>
            <a:r>
              <a:rPr lang="en" sz="3200" dirty="0"/>
              <a:t>Support of School Principals and Instructional Coaches</a:t>
            </a:r>
          </a:p>
          <a:p>
            <a:endParaRPr lang="en-US" sz="3200" dirty="0"/>
          </a:p>
        </p:txBody>
      </p:sp>
    </p:spTree>
    <p:extLst>
      <p:ext uri="{BB962C8B-B14F-4D97-AF65-F5344CB8AC3E}">
        <p14:creationId xmlns:p14="http://schemas.microsoft.com/office/powerpoint/2010/main" val="3752346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Innovation Incubator Cohort</a:t>
            </a:r>
            <a:endParaRPr lang="en-US" dirty="0"/>
          </a:p>
        </p:txBody>
      </p:sp>
      <p:sp>
        <p:nvSpPr>
          <p:cNvPr id="3" name="Content Placeholder 2"/>
          <p:cNvSpPr>
            <a:spLocks noGrp="1"/>
          </p:cNvSpPr>
          <p:nvPr>
            <p:ph idx="1"/>
          </p:nvPr>
        </p:nvSpPr>
        <p:spPr/>
        <p:txBody>
          <a:bodyPr>
            <a:normAutofit/>
          </a:bodyPr>
          <a:lstStyle/>
          <a:p>
            <a:r>
              <a:rPr lang="en" sz="3200" b="1" dirty="0"/>
              <a:t>Overarching Goal: </a:t>
            </a:r>
            <a:r>
              <a:rPr lang="en" sz="3200" dirty="0"/>
              <a:t>Implement an innovative instructional idea that allows for student voice and choice in their learning</a:t>
            </a:r>
            <a:endParaRPr lang="en-US" sz="3200" dirty="0"/>
          </a:p>
        </p:txBody>
      </p:sp>
    </p:spTree>
    <p:extLst>
      <p:ext uri="{BB962C8B-B14F-4D97-AF65-F5344CB8AC3E}">
        <p14:creationId xmlns:p14="http://schemas.microsoft.com/office/powerpoint/2010/main" val="2005982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 Forward </a:t>
            </a:r>
            <a:endParaRPr lang="en-US" dirty="0"/>
          </a:p>
        </p:txBody>
      </p:sp>
      <p:sp>
        <p:nvSpPr>
          <p:cNvPr id="3" name="Subtitle 2"/>
          <p:cNvSpPr>
            <a:spLocks noGrp="1"/>
          </p:cNvSpPr>
          <p:nvPr>
            <p:ph type="subTitle" idx="1"/>
          </p:nvPr>
        </p:nvSpPr>
        <p:spPr/>
        <p:txBody>
          <a:bodyPr/>
          <a:lstStyle/>
          <a:p>
            <a:r>
              <a:rPr lang="en-US" dirty="0" smtClean="0"/>
              <a:t>Junior High East Problem of Practice (POP) and Actions</a:t>
            </a:r>
            <a:endParaRPr lang="en-US" dirty="0"/>
          </a:p>
        </p:txBody>
      </p:sp>
    </p:spTree>
    <p:extLst>
      <p:ext uri="{BB962C8B-B14F-4D97-AF65-F5344CB8AC3E}">
        <p14:creationId xmlns:p14="http://schemas.microsoft.com/office/powerpoint/2010/main" val="3506322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is Valuable</a:t>
            </a:r>
            <a:endParaRPr lang="en-US" dirty="0"/>
          </a:p>
        </p:txBody>
      </p:sp>
      <p:sp>
        <p:nvSpPr>
          <p:cNvPr id="3" name="Content Placeholder 2"/>
          <p:cNvSpPr>
            <a:spLocks noGrp="1"/>
          </p:cNvSpPr>
          <p:nvPr>
            <p:ph idx="1"/>
          </p:nvPr>
        </p:nvSpPr>
        <p:spPr/>
        <p:txBody>
          <a:bodyPr>
            <a:normAutofit/>
          </a:bodyPr>
          <a:lstStyle/>
          <a:p>
            <a:r>
              <a:rPr lang="en-US" sz="2800" dirty="0" smtClean="0"/>
              <a:t>The cost of ineffective professional learning is easily calculated…</a:t>
            </a:r>
          </a:p>
          <a:p>
            <a:pPr marL="0" indent="0">
              <a:buNone/>
            </a:pPr>
            <a:r>
              <a:rPr lang="en-US" sz="2800" dirty="0" smtClean="0"/>
              <a:t>…just add up the daily salary of everyone involved…</a:t>
            </a:r>
          </a:p>
          <a:p>
            <a:pPr marL="0" indent="0">
              <a:buNone/>
            </a:pPr>
            <a:r>
              <a:rPr lang="en-US" sz="2800" dirty="0" smtClean="0"/>
              <a:t>…and then the resources used!</a:t>
            </a:r>
            <a:endParaRPr lang="en-US" sz="2800" dirty="0"/>
          </a:p>
        </p:txBody>
      </p:sp>
    </p:spTree>
    <p:extLst>
      <p:ext uri="{BB962C8B-B14F-4D97-AF65-F5344CB8AC3E}">
        <p14:creationId xmlns:p14="http://schemas.microsoft.com/office/powerpoint/2010/main" val="3158484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POP-Student Achievement-Start and In Progress…</a:t>
            </a:r>
            <a:endParaRPr lang="en-US" dirty="0"/>
          </a:p>
        </p:txBody>
      </p:sp>
      <p:sp>
        <p:nvSpPr>
          <p:cNvPr id="3" name="Content Placeholder 2"/>
          <p:cNvSpPr>
            <a:spLocks noGrp="1"/>
          </p:cNvSpPr>
          <p:nvPr>
            <p:ph idx="1"/>
          </p:nvPr>
        </p:nvSpPr>
        <p:spPr/>
        <p:txBody>
          <a:bodyPr>
            <a:normAutofit/>
          </a:bodyPr>
          <a:lstStyle/>
          <a:p>
            <a:r>
              <a:rPr lang="en-US" sz="2000" dirty="0" smtClean="0"/>
              <a:t>Initial POP</a:t>
            </a:r>
          </a:p>
          <a:p>
            <a:pPr lvl="1"/>
            <a:r>
              <a:rPr lang="en-US" sz="2000" dirty="0" smtClean="0"/>
              <a:t>Develop and </a:t>
            </a:r>
            <a:r>
              <a:rPr lang="en-US" sz="2000" dirty="0"/>
              <a:t>maintain a data driven approach to measuring student growth over the </a:t>
            </a:r>
            <a:r>
              <a:rPr lang="en-US" sz="2000" dirty="0" smtClean="0"/>
              <a:t>course of </a:t>
            </a:r>
            <a:r>
              <a:rPr lang="en-US" sz="2000" dirty="0"/>
              <a:t>the school year. This approach will ensure that ALL students demonstrate at least 1 </a:t>
            </a:r>
            <a:r>
              <a:rPr lang="en-US" sz="2000" dirty="0" smtClean="0"/>
              <a:t>year's worth </a:t>
            </a:r>
            <a:r>
              <a:rPr lang="en-US" sz="2000" dirty="0"/>
              <a:t>of academic growth each year</a:t>
            </a:r>
            <a:r>
              <a:rPr lang="en-US" sz="2000" dirty="0" smtClean="0"/>
              <a:t>.</a:t>
            </a:r>
          </a:p>
          <a:p>
            <a:r>
              <a:rPr lang="en-US" sz="2000" dirty="0" smtClean="0"/>
              <a:t>POP after learning, reflection, and growth through the Academy Experience…</a:t>
            </a:r>
          </a:p>
          <a:p>
            <a:pPr lvl="1"/>
            <a:r>
              <a:rPr lang="en-US" sz="2000" dirty="0" smtClean="0"/>
              <a:t>To </a:t>
            </a:r>
            <a:r>
              <a:rPr lang="en-US" sz="2000" dirty="0"/>
              <a:t>develop and maintain a school community grounded in the mind set of lifelong </a:t>
            </a:r>
            <a:r>
              <a:rPr lang="en-US" sz="2000" dirty="0" smtClean="0"/>
              <a:t>learning.  </a:t>
            </a:r>
            <a:r>
              <a:rPr lang="en-US" sz="2000" dirty="0"/>
              <a:t>Develop common language and instructional practices </a:t>
            </a:r>
            <a:r>
              <a:rPr lang="en-US" sz="2000" dirty="0" smtClean="0"/>
              <a:t>among staff designed </a:t>
            </a:r>
            <a:r>
              <a:rPr lang="en-US" sz="2000" dirty="0"/>
              <a:t>to meet the needs of all </a:t>
            </a:r>
            <a:r>
              <a:rPr lang="en-US" sz="2000" dirty="0" smtClean="0"/>
              <a:t>children.   Along with diverse professional </a:t>
            </a:r>
            <a:r>
              <a:rPr lang="en-US" sz="2000" dirty="0"/>
              <a:t>learning opportunities for staff which will enhance their instruction in the </a:t>
            </a:r>
            <a:r>
              <a:rPr lang="en-US" sz="2000" dirty="0" smtClean="0"/>
              <a:t>classroom resulting in a year’s worth of growth for all children.  </a:t>
            </a:r>
            <a:r>
              <a:rPr lang="en-US" sz="2000" dirty="0"/>
              <a:t> </a:t>
            </a:r>
          </a:p>
          <a:p>
            <a:endParaRPr lang="en-US" dirty="0"/>
          </a:p>
        </p:txBody>
      </p:sp>
    </p:spTree>
    <p:extLst>
      <p:ext uri="{BB962C8B-B14F-4D97-AF65-F5344CB8AC3E}">
        <p14:creationId xmlns:p14="http://schemas.microsoft.com/office/powerpoint/2010/main" val="175955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3159"/>
            <a:ext cx="10515600" cy="1325563"/>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6158742"/>
              </p:ext>
            </p:extLst>
          </p:nvPr>
        </p:nvGraphicFramePr>
        <p:xfrm>
          <a:off x="838200" y="169622"/>
          <a:ext cx="10566115" cy="6492240"/>
        </p:xfrm>
        <a:graphic>
          <a:graphicData uri="http://schemas.openxmlformats.org/drawingml/2006/table">
            <a:tbl>
              <a:tblPr firstRow="1" bandRow="1">
                <a:tableStyleId>{5C22544A-7EE6-4342-B048-85BDC9FD1C3A}</a:tableStyleId>
              </a:tblPr>
              <a:tblGrid>
                <a:gridCol w="3559139"/>
                <a:gridCol w="7006976"/>
              </a:tblGrid>
              <a:tr h="196295">
                <a:tc>
                  <a:txBody>
                    <a:bodyPr/>
                    <a:lstStyle/>
                    <a:p>
                      <a:r>
                        <a:rPr lang="en-US" dirty="0" smtClean="0"/>
                        <a:t>Focused</a:t>
                      </a:r>
                      <a:r>
                        <a:rPr lang="en-US" baseline="0" dirty="0" smtClean="0"/>
                        <a:t> Learning Standards</a:t>
                      </a:r>
                      <a:endParaRPr lang="en-US" dirty="0"/>
                    </a:p>
                  </a:txBody>
                  <a:tcPr/>
                </a:tc>
                <a:tc>
                  <a:txBody>
                    <a:bodyPr/>
                    <a:lstStyle/>
                    <a:p>
                      <a:r>
                        <a:rPr lang="en-US" dirty="0" smtClean="0"/>
                        <a:t>What it looks like at JHE</a:t>
                      </a:r>
                      <a:endParaRPr lang="en-US" dirty="0"/>
                    </a:p>
                  </a:txBody>
                  <a:tcPr/>
                </a:tc>
              </a:tr>
              <a:tr h="5317985">
                <a:tc>
                  <a:txBody>
                    <a:bodyPr/>
                    <a:lstStyle/>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Learning Communities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Create alignment and accountability</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Leadership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Create support systems and structures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Data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Analyze student, educator, and system data</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Implementation</a:t>
                      </a:r>
                    </a:p>
                    <a:p>
                      <a:pPr marL="742950" lvl="1"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Provide constructive feedback</a:t>
                      </a:r>
                    </a:p>
                    <a:p>
                      <a:pPr marL="457200" lvl="1" indent="0">
                        <a:buFont typeface="Arial" panose="020B0604020202020204" pitchFamily="34" charset="0"/>
                        <a:buNone/>
                      </a:pPr>
                      <a:endParaRPr lang="en-US" sz="1800" b="0" i="0" u="none" strike="noStrike" kern="1200" baseline="0" dirty="0" smtClean="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Outcomes</a:t>
                      </a:r>
                    </a:p>
                  </a:txBody>
                  <a:tcPr/>
                </a:tc>
                <a:tc>
                  <a:txBody>
                    <a:bodyPr/>
                    <a:lstStyle/>
                    <a:p>
                      <a:pPr marL="285750" indent="-285750">
                        <a:buFont typeface="Arial" panose="020B0604020202020204" pitchFamily="34" charset="0"/>
                        <a:buChar char="•"/>
                      </a:pPr>
                      <a:r>
                        <a:rPr lang="en-US" dirty="0" smtClean="0"/>
                        <a:t>Regularly</a:t>
                      </a:r>
                      <a:r>
                        <a:rPr lang="en-US" baseline="0" dirty="0" smtClean="0"/>
                        <a:t> scheduled collaboration and team meetings-Quarterly checks with assigned administrator</a:t>
                      </a:r>
                    </a:p>
                    <a:p>
                      <a:pPr marL="285750" indent="-285750">
                        <a:buFont typeface="Arial" panose="020B0604020202020204" pitchFamily="34" charset="0"/>
                        <a:buChar char="•"/>
                      </a:pPr>
                      <a:r>
                        <a:rPr lang="en-US" baseline="0" dirty="0" smtClean="0"/>
                        <a:t>Weekly RTII meetings-collaborative review of student data and processes</a:t>
                      </a:r>
                    </a:p>
                    <a:p>
                      <a:pPr marL="0" indent="0">
                        <a:buFont typeface="Arial" panose="020B0604020202020204" pitchFamily="34" charset="0"/>
                        <a:buNone/>
                      </a:pPr>
                      <a:endParaRPr lang="en-US" baseline="0" dirty="0" smtClean="0"/>
                    </a:p>
                    <a:p>
                      <a:pPr marL="285750" indent="-285750">
                        <a:buFont typeface="Arial" panose="020B0604020202020204" pitchFamily="34" charset="0"/>
                        <a:buChar char="•"/>
                      </a:pPr>
                      <a:r>
                        <a:rPr lang="en-US" baseline="0" dirty="0" smtClean="0"/>
                        <a:t>Utilize team meetings, collaboration meetings, 1 hour sessions, etc. to develop common language supporting building goals and action plan.</a:t>
                      </a:r>
                    </a:p>
                    <a:p>
                      <a:pPr marL="0" indent="0">
                        <a:buFont typeface="Arial" panose="020B0604020202020204" pitchFamily="34" charset="0"/>
                        <a:buNone/>
                      </a:pPr>
                      <a:endParaRPr lang="en-US" baseline="0" dirty="0" smtClean="0"/>
                    </a:p>
                    <a:p>
                      <a:pPr marL="285750" indent="-285750">
                        <a:buFont typeface="Arial" panose="020B0604020202020204" pitchFamily="34" charset="0"/>
                        <a:buChar char="•"/>
                      </a:pPr>
                      <a:r>
                        <a:rPr lang="en-US" baseline="0" dirty="0" smtClean="0"/>
                        <a:t>Collaborative teams review common assessment data and benchmark data.  Common walk-through inform professional learning needs.  Attendance, discipline data utilized to identify other areas that impact student’s academic growth.</a:t>
                      </a:r>
                    </a:p>
                    <a:p>
                      <a:pPr marL="0" indent="0">
                        <a:buFont typeface="Arial" panose="020B0604020202020204" pitchFamily="34" charset="0"/>
                        <a:buNone/>
                      </a:pPr>
                      <a:endParaRPr lang="en-US" baseline="0" dirty="0" smtClean="0"/>
                    </a:p>
                    <a:p>
                      <a:pPr marL="285750" indent="-285750">
                        <a:buFont typeface="Arial" panose="020B0604020202020204" pitchFamily="34" charset="0"/>
                        <a:buChar char="•"/>
                      </a:pPr>
                      <a:r>
                        <a:rPr lang="en-US" baseline="0" dirty="0" smtClean="0"/>
                        <a:t>Along with regular classroom walk through observations, the building administrators provide specific instructional feedback to the classroom teacher related to what was observed.</a:t>
                      </a:r>
                    </a:p>
                    <a:p>
                      <a:pPr marL="0" indent="0">
                        <a:buFont typeface="Arial" panose="020B0604020202020204" pitchFamily="34" charset="0"/>
                        <a:buNone/>
                      </a:pPr>
                      <a:endParaRPr lang="en-US" baseline="0" dirty="0" smtClean="0"/>
                    </a:p>
                    <a:p>
                      <a:pPr marL="285750" indent="-285750">
                        <a:buFont typeface="Arial" panose="020B0604020202020204" pitchFamily="34" charset="0"/>
                        <a:buChar char="•"/>
                      </a:pPr>
                      <a:r>
                        <a:rPr lang="en-US" baseline="0" dirty="0" smtClean="0"/>
                        <a:t>Students meeting and exceeding learning targets measured through formative and summative assessments.</a:t>
                      </a:r>
                    </a:p>
                  </a:txBody>
                  <a:tcPr/>
                </a:tc>
              </a:tr>
            </a:tbl>
          </a:graphicData>
        </a:graphic>
      </p:graphicFrame>
    </p:spTree>
    <p:extLst>
      <p:ext uri="{BB962C8B-B14F-4D97-AF65-F5344CB8AC3E}">
        <p14:creationId xmlns:p14="http://schemas.microsoft.com/office/powerpoint/2010/main" val="842479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718432" y="2151539"/>
            <a:ext cx="7284148" cy="1604261"/>
          </a:xfrm>
        </p:spPr>
        <p:txBody>
          <a:bodyPr>
            <a:normAutofit/>
          </a:bodyPr>
          <a:lstStyle/>
          <a:p>
            <a:r>
              <a:rPr lang="en-US" dirty="0" smtClean="0"/>
              <a:t>Theory of Change-Center around BASD Core Values</a:t>
            </a:r>
            <a:endParaRPr lang="en-US" dirty="0"/>
          </a:p>
        </p:txBody>
      </p:sp>
      <p:pic>
        <p:nvPicPr>
          <p:cNvPr id="5" name="Picture 4"/>
          <p:cNvPicPr>
            <a:picLocks noChangeAspect="1"/>
          </p:cNvPicPr>
          <p:nvPr/>
        </p:nvPicPr>
        <p:blipFill>
          <a:blip r:embed="rId2"/>
          <a:stretch>
            <a:fillRect/>
          </a:stretch>
        </p:blipFill>
        <p:spPr>
          <a:xfrm>
            <a:off x="2262991" y="348982"/>
            <a:ext cx="8503747" cy="6404347"/>
          </a:xfrm>
          <a:prstGeom prst="rect">
            <a:avLst/>
          </a:prstGeom>
          <a:ln>
            <a:noFill/>
          </a:ln>
          <a:effectLst>
            <a:softEdge rad="112500"/>
          </a:effectLst>
        </p:spPr>
      </p:pic>
    </p:spTree>
    <p:extLst>
      <p:ext uri="{BB962C8B-B14F-4D97-AF65-F5344CB8AC3E}">
        <p14:creationId xmlns:p14="http://schemas.microsoft.com/office/powerpoint/2010/main" val="2892102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44" y="365125"/>
            <a:ext cx="10709856" cy="816403"/>
          </a:xfrm>
        </p:spPr>
        <p:txBody>
          <a:bodyPr/>
          <a:lstStyle/>
          <a:p>
            <a:r>
              <a:rPr lang="en-US" sz="2400" dirty="0" smtClean="0"/>
              <a:t>New/Revised Processes as a Result of POP Work</a:t>
            </a:r>
            <a:endParaRPr lang="en-US" sz="2400" dirty="0"/>
          </a:p>
        </p:txBody>
      </p:sp>
      <p:sp>
        <p:nvSpPr>
          <p:cNvPr id="3" name="Content Placeholder 2"/>
          <p:cNvSpPr>
            <a:spLocks noGrp="1"/>
          </p:cNvSpPr>
          <p:nvPr>
            <p:ph idx="1"/>
          </p:nvPr>
        </p:nvSpPr>
        <p:spPr>
          <a:xfrm>
            <a:off x="858592" y="1690688"/>
            <a:ext cx="10515600" cy="4786045"/>
          </a:xfrm>
        </p:spPr>
        <p:txBody>
          <a:bodyPr>
            <a:normAutofit/>
          </a:bodyPr>
          <a:lstStyle/>
          <a:p>
            <a:r>
              <a:rPr lang="en-US" dirty="0" smtClean="0"/>
              <a:t>Flipped Classroom in 9</a:t>
            </a:r>
            <a:r>
              <a:rPr lang="en-US" baseline="30000" dirty="0" smtClean="0"/>
              <a:t>th</a:t>
            </a:r>
            <a:r>
              <a:rPr lang="en-US" dirty="0" smtClean="0"/>
              <a:t> Grade Mathematics-Administrators directed teachers to use technology as a aide to collect data that would drive their instruction.  Teachers researched, created, and implemented video lessons for a flipped classroom.</a:t>
            </a:r>
          </a:p>
          <a:p>
            <a:r>
              <a:rPr lang="en-US" dirty="0" smtClean="0"/>
              <a:t>Workshop Approach in 7</a:t>
            </a:r>
            <a:r>
              <a:rPr lang="en-US" baseline="30000" dirty="0" smtClean="0"/>
              <a:t>th</a:t>
            </a:r>
            <a:r>
              <a:rPr lang="en-US" dirty="0" smtClean="0"/>
              <a:t> Grade ELA Classes-Implemented in a double period of ELA class allows teachers to conference with small groups of students based on their individual needs.</a:t>
            </a:r>
          </a:p>
          <a:p>
            <a:r>
              <a:rPr lang="en-US" dirty="0" smtClean="0"/>
              <a:t>Improved Flex Period Support-Regular scheduled time for each teacher to meet with selected students based on need.</a:t>
            </a:r>
          </a:p>
          <a:p>
            <a:pPr lvl="1"/>
            <a:r>
              <a:rPr lang="en-US" dirty="0" smtClean="0"/>
              <a:t>Tracking utilizing Google Form-measures type of interventions provided </a:t>
            </a:r>
          </a:p>
          <a:p>
            <a:r>
              <a:rPr lang="en-US" dirty="0" smtClean="0"/>
              <a:t>Attendance Tracking-Identified potential truant students-Targeted families earlier to decrease student absences and provided additional support if necessary.</a:t>
            </a:r>
          </a:p>
        </p:txBody>
      </p:sp>
    </p:spTree>
    <p:extLst>
      <p:ext uri="{BB962C8B-B14F-4D97-AF65-F5344CB8AC3E}">
        <p14:creationId xmlns:p14="http://schemas.microsoft.com/office/powerpoint/2010/main" val="113860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Change/Problem of Practice </a:t>
            </a:r>
            <a:endParaRPr lang="en-US" dirty="0"/>
          </a:p>
        </p:txBody>
      </p:sp>
      <p:sp>
        <p:nvSpPr>
          <p:cNvPr id="3" name="Content Placeholder 2"/>
          <p:cNvSpPr>
            <a:spLocks noGrp="1"/>
          </p:cNvSpPr>
          <p:nvPr>
            <p:ph idx="1"/>
          </p:nvPr>
        </p:nvSpPr>
        <p:spPr/>
        <p:txBody>
          <a:bodyPr/>
          <a:lstStyle/>
          <a:p>
            <a:pPr marL="0" indent="0">
              <a:buNone/>
            </a:pPr>
            <a:r>
              <a:rPr lang="en-US" sz="2000" b="1" dirty="0"/>
              <a:t>Problem of Practice:</a:t>
            </a:r>
            <a:r>
              <a:rPr lang="en-US" sz="2000" dirty="0"/>
              <a:t> To design teacher and principal learning that is grounded in day-to-day practice, personalized, and designed to enhance educators’ instructional practices with the intent of improving student learning.</a:t>
            </a:r>
          </a:p>
          <a:p>
            <a:pPr marL="0" indent="0">
              <a:buNone/>
            </a:pPr>
            <a:endParaRPr lang="en-US" dirty="0"/>
          </a:p>
        </p:txBody>
      </p:sp>
    </p:spTree>
    <p:extLst>
      <p:ext uri="{BB962C8B-B14F-4D97-AF65-F5344CB8AC3E}">
        <p14:creationId xmlns:p14="http://schemas.microsoft.com/office/powerpoint/2010/main" val="3863414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2016-2017 Professional Learning Plans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2893990"/>
              </p:ext>
            </p:extLst>
          </p:nvPr>
        </p:nvGraphicFramePr>
        <p:xfrm>
          <a:off x="2845942" y="1981508"/>
          <a:ext cx="7900827" cy="5150812"/>
        </p:xfrm>
        <a:graphic>
          <a:graphicData uri="http://schemas.openxmlformats.org/drawingml/2006/table">
            <a:tbl>
              <a:tblPr firstRow="1" bandRow="1">
                <a:tableStyleId>{5C22544A-7EE6-4342-B048-85BDC9FD1C3A}</a:tableStyleId>
              </a:tblPr>
              <a:tblGrid>
                <a:gridCol w="3882541"/>
                <a:gridCol w="4018286"/>
              </a:tblGrid>
              <a:tr h="417608">
                <a:tc>
                  <a:txBody>
                    <a:bodyPr/>
                    <a:lstStyle/>
                    <a:p>
                      <a:r>
                        <a:rPr lang="en-US" dirty="0" smtClean="0"/>
                        <a:t>Building</a:t>
                      </a:r>
                      <a:endParaRPr lang="en-US" dirty="0"/>
                    </a:p>
                  </a:txBody>
                  <a:tcPr/>
                </a:tc>
                <a:tc>
                  <a:txBody>
                    <a:bodyPr/>
                    <a:lstStyle/>
                    <a:p>
                      <a:r>
                        <a:rPr lang="en-US" dirty="0" smtClean="0"/>
                        <a:t>Topics</a:t>
                      </a:r>
                      <a:endParaRPr lang="en-US" dirty="0"/>
                    </a:p>
                  </a:txBody>
                  <a:tcPr/>
                </a:tc>
              </a:tr>
              <a:tr h="1722398">
                <a:tc>
                  <a:txBody>
                    <a:bodyPr/>
                    <a:lstStyle/>
                    <a:p>
                      <a:r>
                        <a:rPr lang="en-US" dirty="0" smtClean="0"/>
                        <a:t>BASH</a:t>
                      </a:r>
                      <a:endParaRPr lang="en-US" dirty="0"/>
                    </a:p>
                  </a:txBody>
                  <a:tcPr/>
                </a:tc>
                <a:tc>
                  <a:txBody>
                    <a:bodyPr/>
                    <a:lstStyle/>
                    <a:p>
                      <a:r>
                        <a:rPr lang="en-US" dirty="0" smtClean="0"/>
                        <a:t>Team-building</a:t>
                      </a:r>
                    </a:p>
                    <a:p>
                      <a:r>
                        <a:rPr lang="en-US" dirty="0" smtClean="0"/>
                        <a:t>Constructed</a:t>
                      </a:r>
                      <a:r>
                        <a:rPr lang="en-US" baseline="0" dirty="0" smtClean="0"/>
                        <a:t> Responses</a:t>
                      </a:r>
                    </a:p>
                    <a:p>
                      <a:r>
                        <a:rPr lang="en-US" baseline="0" dirty="0" smtClean="0"/>
                        <a:t>Academy Learning and Development</a:t>
                      </a:r>
                    </a:p>
                    <a:p>
                      <a:r>
                        <a:rPr lang="en-US" baseline="0" dirty="0" smtClean="0"/>
                        <a:t>Special Education </a:t>
                      </a:r>
                    </a:p>
                    <a:p>
                      <a:r>
                        <a:rPr lang="en-US" baseline="0" dirty="0" smtClean="0"/>
                        <a:t>Link Crew</a:t>
                      </a:r>
                    </a:p>
                    <a:p>
                      <a:r>
                        <a:rPr lang="en-US" baseline="0" dirty="0" smtClean="0"/>
                        <a:t>Questioning and Rigor</a:t>
                      </a:r>
                      <a:endParaRPr lang="en-US" dirty="0"/>
                    </a:p>
                  </a:txBody>
                  <a:tcPr/>
                </a:tc>
              </a:tr>
              <a:tr h="2303916">
                <a:tc>
                  <a:txBody>
                    <a:bodyPr/>
                    <a:lstStyle/>
                    <a:p>
                      <a:r>
                        <a:rPr lang="en-US" dirty="0" smtClean="0"/>
                        <a:t>MS</a:t>
                      </a:r>
                      <a:endParaRPr lang="en-US" dirty="0"/>
                    </a:p>
                  </a:txBody>
                  <a:tcPr/>
                </a:tc>
                <a:tc>
                  <a:txBody>
                    <a:bodyPr/>
                    <a:lstStyle/>
                    <a:p>
                      <a:r>
                        <a:rPr lang="en-US" dirty="0" smtClean="0"/>
                        <a:t>Team-building</a:t>
                      </a:r>
                    </a:p>
                    <a:p>
                      <a:r>
                        <a:rPr lang="en-US" dirty="0" smtClean="0"/>
                        <a:t>Cross-Curricular</a:t>
                      </a:r>
                      <a:r>
                        <a:rPr lang="en-US" baseline="0" dirty="0" smtClean="0"/>
                        <a:t> Integration</a:t>
                      </a:r>
                    </a:p>
                    <a:p>
                      <a:r>
                        <a:rPr lang="en-US" baseline="0" dirty="0" smtClean="0"/>
                        <a:t>Advisory</a:t>
                      </a:r>
                    </a:p>
                    <a:p>
                      <a:r>
                        <a:rPr lang="en-US" baseline="0" dirty="0" smtClean="0"/>
                        <a:t>FLEX </a:t>
                      </a:r>
                    </a:p>
                    <a:p>
                      <a:r>
                        <a:rPr lang="en-US" baseline="0" dirty="0" smtClean="0"/>
                        <a:t>Curriculum Development</a:t>
                      </a:r>
                    </a:p>
                    <a:p>
                      <a:r>
                        <a:rPr lang="en-US" baseline="0" dirty="0" smtClean="0"/>
                        <a:t>Differentiation/Small Group Instruction</a:t>
                      </a:r>
                    </a:p>
                    <a:p>
                      <a:r>
                        <a:rPr lang="en-US" baseline="0" dirty="0" smtClean="0"/>
                        <a:t>Questioning and Rigor</a:t>
                      </a:r>
                      <a:endParaRPr lang="en-US" dirty="0"/>
                    </a:p>
                  </a:txBody>
                  <a:tcPr/>
                </a:tc>
              </a:tr>
              <a:tr h="417608">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47308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2016-2017 Professional Learning Plans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7146337"/>
              </p:ext>
            </p:extLst>
          </p:nvPr>
        </p:nvGraphicFramePr>
        <p:xfrm>
          <a:off x="819150" y="2222500"/>
          <a:ext cx="10553700" cy="3667760"/>
        </p:xfrm>
        <a:graphic>
          <a:graphicData uri="http://schemas.openxmlformats.org/drawingml/2006/table">
            <a:tbl>
              <a:tblPr firstRow="1" bandRow="1">
                <a:tableStyleId>{5C22544A-7EE6-4342-B048-85BDC9FD1C3A}</a:tableStyleId>
              </a:tblPr>
              <a:tblGrid>
                <a:gridCol w="3517900"/>
                <a:gridCol w="3517900"/>
                <a:gridCol w="3517900"/>
              </a:tblGrid>
              <a:tr h="370840">
                <a:tc>
                  <a:txBody>
                    <a:bodyPr/>
                    <a:lstStyle/>
                    <a:p>
                      <a:pPr algn="ctr"/>
                      <a:r>
                        <a:rPr lang="en-US" dirty="0" smtClean="0"/>
                        <a:t>Building</a:t>
                      </a:r>
                      <a:endParaRPr lang="en-US" dirty="0"/>
                    </a:p>
                  </a:txBody>
                  <a:tcPr/>
                </a:tc>
                <a:tc>
                  <a:txBody>
                    <a:bodyPr/>
                    <a:lstStyle/>
                    <a:p>
                      <a:r>
                        <a:rPr lang="en-US" dirty="0" smtClean="0"/>
                        <a:t>Topics</a:t>
                      </a:r>
                      <a:endParaRPr lang="en-US" dirty="0"/>
                    </a:p>
                  </a:txBody>
                  <a:tcPr/>
                </a:tc>
                <a:tc>
                  <a:txBody>
                    <a:bodyPr/>
                    <a:lstStyle/>
                    <a:p>
                      <a:endParaRPr lang="en-US" dirty="0"/>
                    </a:p>
                  </a:txBody>
                  <a:tcPr/>
                </a:tc>
              </a:tr>
              <a:tr h="370840">
                <a:tc>
                  <a:txBody>
                    <a:bodyPr/>
                    <a:lstStyle/>
                    <a:p>
                      <a:pPr algn="ctr"/>
                      <a:r>
                        <a:rPr lang="en-US" dirty="0" smtClean="0"/>
                        <a:t>Elementary Schools</a:t>
                      </a:r>
                      <a:endParaRPr lang="en-US" dirty="0"/>
                    </a:p>
                  </a:txBody>
                  <a:tcPr/>
                </a:tc>
                <a:tc>
                  <a:txBody>
                    <a:bodyPr/>
                    <a:lstStyle/>
                    <a:p>
                      <a:r>
                        <a:rPr lang="en-US" dirty="0" smtClean="0"/>
                        <a:t>Grade Level Collaboration</a:t>
                      </a:r>
                    </a:p>
                    <a:p>
                      <a:r>
                        <a:rPr lang="en-US" dirty="0" smtClean="0"/>
                        <a:t>(Questioning and rigor, examination</a:t>
                      </a:r>
                      <a:r>
                        <a:rPr lang="en-US" baseline="0" dirty="0" smtClean="0"/>
                        <a:t> of </a:t>
                      </a:r>
                      <a:r>
                        <a:rPr lang="en-US" dirty="0" smtClean="0"/>
                        <a:t>student</a:t>
                      </a:r>
                      <a:r>
                        <a:rPr lang="en-US" baseline="0" dirty="0" smtClean="0"/>
                        <a:t> work, lesson design, assessment protocols, differentiation)</a:t>
                      </a:r>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dirty="0" smtClean="0"/>
                        <a:t>Choice Sessions (Innovative</a:t>
                      </a:r>
                      <a:r>
                        <a:rPr lang="en-US" baseline="0" dirty="0" smtClean="0"/>
                        <a:t> practices, TDA, CRA, engagement strategies, technology integration, writing)</a:t>
                      </a:r>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521665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85" y="1862336"/>
            <a:ext cx="10561418" cy="1468800"/>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Questions?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7073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BASD Priority Areas</a:t>
            </a:r>
            <a:endParaRPr lang="en-US" dirty="0"/>
          </a:p>
        </p:txBody>
      </p:sp>
      <p:sp>
        <p:nvSpPr>
          <p:cNvPr id="3" name="Content Placeholder 2"/>
          <p:cNvSpPr>
            <a:spLocks noGrp="1"/>
          </p:cNvSpPr>
          <p:nvPr>
            <p:ph idx="1"/>
          </p:nvPr>
        </p:nvSpPr>
        <p:spPr/>
        <p:txBody>
          <a:bodyPr>
            <a:normAutofit/>
          </a:bodyPr>
          <a:lstStyle/>
          <a:p>
            <a:r>
              <a:rPr lang="en-US" sz="2000" dirty="0" smtClean="0"/>
              <a:t>Effective and Continuous Learning for All District Personnel</a:t>
            </a:r>
          </a:p>
          <a:p>
            <a:pPr lvl="1"/>
            <a:r>
              <a:rPr lang="en-US" sz="2000" dirty="0" smtClean="0"/>
              <a:t>Transform professional learning focused on growth for all personnel to ensure engagement, relevance and rigor</a:t>
            </a:r>
          </a:p>
          <a:p>
            <a:pPr lvl="1"/>
            <a:r>
              <a:rPr lang="en-US" sz="2000" dirty="0" smtClean="0"/>
              <a:t>Cultivate a positive culture of instructional coaching to implement best practices</a:t>
            </a:r>
          </a:p>
          <a:p>
            <a:pPr lvl="1"/>
            <a:r>
              <a:rPr lang="en-US" sz="2000" dirty="0" smtClean="0"/>
              <a:t>Strengthen educators’ integrated technology skills to reach all learners</a:t>
            </a:r>
          </a:p>
          <a:p>
            <a:pPr lvl="1"/>
            <a:r>
              <a:rPr lang="en-US" sz="2000" dirty="0" smtClean="0"/>
              <a:t>Be an employer of choice to attract highly qualified, diverse personnel</a:t>
            </a:r>
          </a:p>
        </p:txBody>
      </p:sp>
    </p:spTree>
    <p:extLst>
      <p:ext uri="{BB962C8B-B14F-4D97-AF65-F5344CB8AC3E}">
        <p14:creationId xmlns:p14="http://schemas.microsoft.com/office/powerpoint/2010/main" val="2701006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Needs of All Staff</a:t>
            </a:r>
            <a:endParaRPr lang="en-US" dirty="0"/>
          </a:p>
        </p:txBody>
      </p:sp>
      <p:sp>
        <p:nvSpPr>
          <p:cNvPr id="3" name="Content Placeholder 2"/>
          <p:cNvSpPr>
            <a:spLocks noGrp="1"/>
          </p:cNvSpPr>
          <p:nvPr>
            <p:ph idx="1"/>
          </p:nvPr>
        </p:nvSpPr>
        <p:spPr/>
        <p:txBody>
          <a:bodyPr/>
          <a:lstStyle/>
          <a:p>
            <a:r>
              <a:rPr lang="en-US" sz="2400" dirty="0" smtClean="0"/>
              <a:t>Considerations</a:t>
            </a:r>
          </a:p>
          <a:p>
            <a:pPr lvl="1"/>
            <a:r>
              <a:rPr lang="en-US" sz="2400" dirty="0" smtClean="0"/>
              <a:t>District strategic goals, challenges, new systems that we are putting in place, new or existing laws that require staff training, new technology</a:t>
            </a:r>
          </a:p>
          <a:p>
            <a:pPr lvl="1"/>
            <a:r>
              <a:rPr lang="en-US" sz="2400" dirty="0" smtClean="0"/>
              <a:t>Alignment to district priorities</a:t>
            </a:r>
          </a:p>
          <a:p>
            <a:pPr lvl="1"/>
            <a:r>
              <a:rPr lang="en-US" sz="2400" dirty="0" smtClean="0"/>
              <a:t>Delivery of professional learning – Who are the experts?</a:t>
            </a:r>
          </a:p>
          <a:p>
            <a:pPr lvl="1"/>
            <a:r>
              <a:rPr lang="en-US" sz="2400" dirty="0" smtClean="0"/>
              <a:t>Feedback on sessions</a:t>
            </a:r>
          </a:p>
          <a:p>
            <a:pPr lvl="1"/>
            <a:endParaRPr lang="en-US" dirty="0" smtClean="0"/>
          </a:p>
        </p:txBody>
      </p:sp>
    </p:spTree>
    <p:extLst>
      <p:ext uri="{BB962C8B-B14F-4D97-AF65-F5344CB8AC3E}">
        <p14:creationId xmlns:p14="http://schemas.microsoft.com/office/powerpoint/2010/main" val="1049248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Learning Data</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8539" y="2472611"/>
            <a:ext cx="6534363" cy="4142473"/>
          </a:xfrm>
        </p:spPr>
      </p:pic>
    </p:spTree>
    <p:extLst>
      <p:ext uri="{BB962C8B-B14F-4D97-AF65-F5344CB8AC3E}">
        <p14:creationId xmlns:p14="http://schemas.microsoft.com/office/powerpoint/2010/main" val="3805449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and Continuous Learning for All District Personne</a:t>
            </a:r>
            <a:r>
              <a:rPr lang="en-US" dirty="0"/>
              <a:t>l</a:t>
            </a:r>
          </a:p>
        </p:txBody>
      </p:sp>
      <p:sp>
        <p:nvSpPr>
          <p:cNvPr id="3" name="Content Placeholder 2"/>
          <p:cNvSpPr>
            <a:spLocks noGrp="1"/>
          </p:cNvSpPr>
          <p:nvPr>
            <p:ph idx="1"/>
          </p:nvPr>
        </p:nvSpPr>
        <p:spPr/>
        <p:txBody>
          <a:bodyPr/>
          <a:lstStyle/>
          <a:p>
            <a:r>
              <a:rPr lang="en-US" sz="2800" dirty="0" smtClean="0"/>
              <a:t>Transform professional learning focused on growth for all personnel</a:t>
            </a:r>
          </a:p>
          <a:p>
            <a:pPr lvl="1"/>
            <a:r>
              <a:rPr lang="en-US" sz="2400" dirty="0" smtClean="0"/>
              <a:t>Work of Professional Education Council and Office of Teaching and Learning</a:t>
            </a:r>
            <a:endParaRPr lang="en-US" sz="2400" dirty="0"/>
          </a:p>
          <a:p>
            <a:endParaRPr lang="en-US" dirty="0" smtClean="0"/>
          </a:p>
          <a:p>
            <a:pPr marL="0" indent="0">
              <a:buNone/>
            </a:pPr>
            <a:endParaRPr lang="en-US" dirty="0"/>
          </a:p>
        </p:txBody>
      </p:sp>
    </p:spTree>
    <p:extLst>
      <p:ext uri="{BB962C8B-B14F-4D97-AF65-F5344CB8AC3E}">
        <p14:creationId xmlns:p14="http://schemas.microsoft.com/office/powerpoint/2010/main" val="3110916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Learning </a:t>
            </a:r>
            <a:endParaRPr lang="en-US" dirty="0"/>
          </a:p>
        </p:txBody>
      </p:sp>
      <p:pic>
        <p:nvPicPr>
          <p:cNvPr id="4" name="Content Placeholder 3"/>
          <p:cNvPicPr>
            <a:picLocks noGrp="1" noChangeAspect="1"/>
          </p:cNvPicPr>
          <p:nvPr>
            <p:ph idx="1"/>
          </p:nvPr>
        </p:nvPicPr>
        <p:blipFill>
          <a:blip r:embed="rId2"/>
          <a:stretch>
            <a:fillRect/>
          </a:stretch>
        </p:blipFill>
        <p:spPr>
          <a:xfrm>
            <a:off x="3626777" y="1903891"/>
            <a:ext cx="4489807" cy="4813591"/>
          </a:xfrm>
          <a:prstGeom prst="rect">
            <a:avLst/>
          </a:prstGeom>
        </p:spPr>
      </p:pic>
    </p:spTree>
    <p:extLst>
      <p:ext uri="{BB962C8B-B14F-4D97-AF65-F5344CB8AC3E}">
        <p14:creationId xmlns:p14="http://schemas.microsoft.com/office/powerpoint/2010/main" val="3446305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Education Council</a:t>
            </a:r>
            <a:endParaRPr lang="en-US" dirty="0"/>
          </a:p>
        </p:txBody>
      </p:sp>
      <p:sp>
        <p:nvSpPr>
          <p:cNvPr id="3" name="Content Placeholder 2"/>
          <p:cNvSpPr>
            <a:spLocks noGrp="1"/>
          </p:cNvSpPr>
          <p:nvPr>
            <p:ph idx="1"/>
          </p:nvPr>
        </p:nvSpPr>
        <p:spPr/>
        <p:txBody>
          <a:bodyPr>
            <a:normAutofit/>
          </a:bodyPr>
          <a:lstStyle/>
          <a:p>
            <a:r>
              <a:rPr lang="en-US" sz="2400" dirty="0" smtClean="0"/>
              <a:t>Membership</a:t>
            </a:r>
          </a:p>
          <a:p>
            <a:r>
              <a:rPr lang="en-US" sz="2400" dirty="0" smtClean="0"/>
              <a:t>Goal</a:t>
            </a:r>
          </a:p>
          <a:p>
            <a:pPr lvl="1"/>
            <a:r>
              <a:rPr lang="en-US" sz="2400" dirty="0"/>
              <a:t>To revolutionize professional learning in BASD to encourage individualized, targeted, on-going opportunities to collaboratively build capacity that increases student achievement</a:t>
            </a:r>
          </a:p>
          <a:p>
            <a:pPr marL="0" indent="0">
              <a:buNone/>
            </a:pPr>
            <a:endParaRPr lang="en-US" sz="2400" dirty="0" smtClean="0"/>
          </a:p>
        </p:txBody>
      </p:sp>
    </p:spTree>
    <p:extLst>
      <p:ext uri="{BB962C8B-B14F-4D97-AF65-F5344CB8AC3E}">
        <p14:creationId xmlns:p14="http://schemas.microsoft.com/office/powerpoint/2010/main" val="13728759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600</TotalTime>
  <Words>2313</Words>
  <Application>Microsoft Office PowerPoint</Application>
  <PresentationFormat>Widescreen</PresentationFormat>
  <Paragraphs>215</Paragraphs>
  <Slides>37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Georgia</vt:lpstr>
      <vt:lpstr>Wingdings 2</vt:lpstr>
      <vt:lpstr>Quotable</vt:lpstr>
      <vt:lpstr>Professional Learning in BASD</vt:lpstr>
      <vt:lpstr>Boyertown Area School District </vt:lpstr>
      <vt:lpstr>Time is Valuable</vt:lpstr>
      <vt:lpstr>BASD Priority Areas</vt:lpstr>
      <vt:lpstr>Learning Needs of All Staff</vt:lpstr>
      <vt:lpstr>Professional Learning Data</vt:lpstr>
      <vt:lpstr>Effective and Continuous Learning for All District Personnel</vt:lpstr>
      <vt:lpstr>Professional Learning </vt:lpstr>
      <vt:lpstr>Professional Education Council</vt:lpstr>
      <vt:lpstr>     Standards for Professional Learning </vt:lpstr>
      <vt:lpstr>Standards for Professional Learning</vt:lpstr>
      <vt:lpstr>Standards for Professional Learning</vt:lpstr>
      <vt:lpstr>Standards Assessment Inventory (SAI)</vt:lpstr>
      <vt:lpstr>Standards Assessment Inventory</vt:lpstr>
      <vt:lpstr>Standards Assessment Inventory (SAI)</vt:lpstr>
      <vt:lpstr>Effective and Continuous Learning for All District Personnel</vt:lpstr>
      <vt:lpstr>Instructional Coaching</vt:lpstr>
      <vt:lpstr>Instructional Coaching in BASD</vt:lpstr>
      <vt:lpstr>Instructional Coaching Data</vt:lpstr>
      <vt:lpstr>Instructional Coaching</vt:lpstr>
      <vt:lpstr>Feedback from Summer Sessions</vt:lpstr>
      <vt:lpstr>New Teacher Academy</vt:lpstr>
      <vt:lpstr>1:1 Laptop Cohort</vt:lpstr>
      <vt:lpstr>1:1 Laptop Cohort Professional Learning</vt:lpstr>
      <vt:lpstr>PowerPoint Presentation</vt:lpstr>
      <vt:lpstr>PowerPoint Presentation</vt:lpstr>
      <vt:lpstr>Innovation Incubator Cohort</vt:lpstr>
      <vt:lpstr>Innovation Incubator Cohort</vt:lpstr>
      <vt:lpstr>Learning Forward </vt:lpstr>
      <vt:lpstr>POP-Student Achievement-Start and In Progress…</vt:lpstr>
      <vt:lpstr>PowerPoint Presentation</vt:lpstr>
      <vt:lpstr>Theory of Change-Center around BASD Core Values</vt:lpstr>
      <vt:lpstr>New/Revised Processes as a Result of POP Work</vt:lpstr>
      <vt:lpstr>Theory of Change/Problem of Practice </vt:lpstr>
      <vt:lpstr>2016-2017 Professional Learning Plans</vt:lpstr>
      <vt:lpstr>2016-2017 Professional Learning Plans</vt:lpstr>
      <vt:lpstr>   Questions?</vt:lpstr>
    </vt:vector>
  </TitlesOfParts>
  <Company>Boyertown Area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Learning in BASD</dc:title>
  <dc:creator>Woodard, Melissa</dc:creator>
  <cp:lastModifiedBy>Woodard, Melissa</cp:lastModifiedBy>
  <cp:revision>57</cp:revision>
  <dcterms:created xsi:type="dcterms:W3CDTF">2016-08-16T22:27:27Z</dcterms:created>
  <dcterms:modified xsi:type="dcterms:W3CDTF">2016-08-23T13:53:18Z</dcterms:modified>
</cp:coreProperties>
</file>